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262" r:id="rId2"/>
  </p:sldIdLst>
  <p:sldSz cx="36576000" cy="27432000"/>
  <p:notesSz cx="6950075" cy="9236075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0">
          <p15:clr>
            <a:srgbClr val="A4A3A4"/>
          </p15:clr>
        </p15:guide>
        <p15:guide id="2" pos="115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83" autoAdjust="0"/>
    <p:restoredTop sz="94660"/>
  </p:normalViewPr>
  <p:slideViewPr>
    <p:cSldViewPr snapToGrid="0">
      <p:cViewPr varScale="1">
        <p:scale>
          <a:sx n="19" d="100"/>
          <a:sy n="19" d="100"/>
        </p:scale>
        <p:origin x="1380" y="114"/>
      </p:cViewPr>
      <p:guideLst>
        <p:guide orient="horz" pos="8640"/>
        <p:guide pos="115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3A9E8DC-4D47-BD4B-BD53-BADC3AEEAC70}"/>
              </a:ext>
            </a:extLst>
          </p:cNvPr>
          <p:cNvSpPr/>
          <p:nvPr userDrawn="1"/>
        </p:nvSpPr>
        <p:spPr>
          <a:xfrm>
            <a:off x="0" y="-50838"/>
            <a:ext cx="36576000" cy="40259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144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B57B5B-C73C-4F40-B758-F542CFC5197A}"/>
              </a:ext>
            </a:extLst>
          </p:cNvPr>
          <p:cNvSpPr/>
          <p:nvPr userDrawn="1"/>
        </p:nvSpPr>
        <p:spPr>
          <a:xfrm>
            <a:off x="0" y="23387356"/>
            <a:ext cx="36576000" cy="40259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144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36576000" cy="4025900"/>
          </a:xfrm>
          <a:prstGeom prst="rect">
            <a:avLst/>
          </a:prstGeom>
        </p:spPr>
        <p:txBody>
          <a:bodyPr anchor="b"/>
          <a:lstStyle>
            <a:lvl1pPr algn="ctr">
              <a:defRPr sz="1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/>
          </p:nvPr>
        </p:nvSpPr>
        <p:spPr>
          <a:xfrm>
            <a:off x="540752" y="4461628"/>
            <a:ext cx="10019565" cy="34796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540752" y="8352180"/>
            <a:ext cx="10017645" cy="1466207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2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11440436" y="4417748"/>
            <a:ext cx="13691289" cy="35235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26015678" y="12203568"/>
            <a:ext cx="10019565" cy="34796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17"/>
          </p:nvPr>
        </p:nvSpPr>
        <p:spPr>
          <a:xfrm>
            <a:off x="26015676" y="16288510"/>
            <a:ext cx="10017648" cy="67257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40436" y="8394026"/>
            <a:ext cx="13693203" cy="14620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29"/>
          <p:cNvSpPr>
            <a:spLocks noGrp="1"/>
          </p:cNvSpPr>
          <p:nvPr>
            <p:ph type="pic" sz="quarter" idx="19"/>
          </p:nvPr>
        </p:nvSpPr>
        <p:spPr>
          <a:xfrm>
            <a:off x="26015681" y="4417748"/>
            <a:ext cx="10017645" cy="718052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1376" y="23685520"/>
            <a:ext cx="8246247" cy="34088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43" y="24357461"/>
            <a:ext cx="9944619" cy="206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42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87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3657600" rtl="0" eaLnBrk="1" latinLnBrk="0" hangingPunct="1">
        <a:lnSpc>
          <a:spcPct val="90000"/>
        </a:lnSpc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0" indent="-914400" algn="l" defTabSz="3657600" rtl="0" eaLnBrk="1" latinLnBrk="0" hangingPunct="1">
        <a:lnSpc>
          <a:spcPct val="90000"/>
        </a:lnSpc>
        <a:spcBef>
          <a:spcPts val="40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3.png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JP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0" t="8995" r="21489" b="24114"/>
          <a:stretch/>
        </p:blipFill>
        <p:spPr>
          <a:xfrm>
            <a:off x="13863010" y="9656206"/>
            <a:ext cx="8526653" cy="848605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18287999" y="18239175"/>
            <a:ext cx="0" cy="5132487"/>
          </a:xfrm>
          <a:prstGeom prst="line">
            <a:avLst/>
          </a:prstGeom>
          <a:ln w="76200">
            <a:solidFill>
              <a:srgbClr val="0C83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8289210" y="4475063"/>
            <a:ext cx="33543" cy="50548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772" y="-473727"/>
            <a:ext cx="36576000" cy="4982786"/>
          </a:xfrm>
        </p:spPr>
        <p:txBody>
          <a:bodyPr anchor="ctr">
            <a:normAutofit/>
          </a:bodyPr>
          <a:lstStyle/>
          <a:p>
            <a:r>
              <a:rPr lang="en-US" sz="13600" dirty="0" smtClean="0">
                <a:latin typeface="Cambria" panose="02040503050406030204" pitchFamily="18" charset="0"/>
              </a:rPr>
              <a:t>Campus Collaborations Improve </a:t>
            </a:r>
            <a:br>
              <a:rPr lang="en-US" sz="13600" dirty="0" smtClean="0">
                <a:latin typeface="Cambria" panose="02040503050406030204" pitchFamily="18" charset="0"/>
              </a:rPr>
            </a:br>
            <a:r>
              <a:rPr lang="en-US" sz="13600" dirty="0" smtClean="0">
                <a:latin typeface="Cambria" panose="02040503050406030204" pitchFamily="18" charset="0"/>
              </a:rPr>
              <a:t>Workplace Quality </a:t>
            </a:r>
            <a:endParaRPr lang="en-US" sz="4500" i="1" dirty="0">
              <a:latin typeface="Cambria" panose="020405030504060302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2133" y="13518790"/>
            <a:ext cx="13868177" cy="26851"/>
          </a:xfrm>
          <a:prstGeom prst="line">
            <a:avLst/>
          </a:prstGeom>
          <a:ln w="76200">
            <a:solidFill>
              <a:srgbClr val="054F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22558343" y="13406460"/>
            <a:ext cx="13912910" cy="83859"/>
          </a:xfrm>
          <a:prstGeom prst="line">
            <a:avLst/>
          </a:prstGeom>
          <a:ln w="76200">
            <a:solidFill>
              <a:srgbClr val="F2C9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9888441" y="4540384"/>
            <a:ext cx="7942313" cy="4666843"/>
            <a:chOff x="10540705" y="205298"/>
            <a:chExt cx="7942313" cy="4666843"/>
          </a:xfrm>
        </p:grpSpPr>
        <p:sp>
          <p:nvSpPr>
            <p:cNvPr id="13" name="TextBox 12"/>
            <p:cNvSpPr txBox="1"/>
            <p:nvPr/>
          </p:nvSpPr>
          <p:spPr>
            <a:xfrm>
              <a:off x="10540705" y="4148866"/>
              <a:ext cx="7942313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50" dirty="0" smtClean="0">
                  <a:latin typeface="Cambria" panose="02040503050406030204" pitchFamily="18" charset="0"/>
                </a:rPr>
                <a:t>A learning community for administrative support professionals. 45 employees completed the Administrative Academy in 2018/19.</a:t>
              </a:r>
              <a:endParaRPr lang="en-US" sz="2050" dirty="0">
                <a:latin typeface="Cambria" panose="020405030504060302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779262" y="205298"/>
              <a:ext cx="648610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00" b="1" i="1" dirty="0" smtClean="0">
                  <a:latin typeface="Cambria" panose="02040503050406030204" pitchFamily="18" charset="0"/>
                </a:rPr>
                <a:t>Administrative Academy</a:t>
              </a:r>
              <a:endParaRPr lang="en-US" sz="3500" b="1" i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6179805" y="20552089"/>
            <a:ext cx="10206673" cy="2601644"/>
            <a:chOff x="28909123" y="8853207"/>
            <a:chExt cx="7024807" cy="2631294"/>
          </a:xfrm>
        </p:grpSpPr>
        <p:sp>
          <p:nvSpPr>
            <p:cNvPr id="19" name="TextBox 18"/>
            <p:cNvSpPr txBox="1"/>
            <p:nvPr/>
          </p:nvSpPr>
          <p:spPr>
            <a:xfrm>
              <a:off x="29106703" y="10210987"/>
              <a:ext cx="4279628" cy="1050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50" dirty="0" smtClean="0">
                  <a:latin typeface="Cambria" panose="02040503050406030204" pitchFamily="18" charset="0"/>
                </a:rPr>
                <a:t>Organizational Excellence helps with team building, focus groups, retreat planning and facilitation, custom workshops and much more. </a:t>
              </a:r>
              <a:endParaRPr lang="en-US" sz="2050" dirty="0">
                <a:latin typeface="Cambria" panose="020405030504060302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8995291" y="8853207"/>
              <a:ext cx="5864884" cy="1182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b="1" i="1" dirty="0" smtClean="0">
                  <a:latin typeface="Cambria" panose="02040503050406030204" pitchFamily="18" charset="0"/>
                </a:rPr>
                <a:t>Organizational Development: </a:t>
              </a:r>
              <a:br>
                <a:rPr lang="en-US" sz="3500" b="1" i="1" dirty="0" smtClean="0">
                  <a:latin typeface="Cambria" panose="02040503050406030204" pitchFamily="18" charset="0"/>
                </a:rPr>
              </a:br>
              <a:r>
                <a:rPr lang="en-US" sz="3500" b="1" i="1" dirty="0" smtClean="0">
                  <a:latin typeface="Cambria" panose="02040503050406030204" pitchFamily="18" charset="0"/>
                </a:rPr>
                <a:t>Building stronger teams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8909123" y="8907463"/>
              <a:ext cx="7024807" cy="2577038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2686197" y="4074782"/>
            <a:ext cx="99272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Cambria" panose="02040503050406030204" pitchFamily="18" charset="0"/>
              </a:rPr>
              <a:t>Creativity and Innovation for Effectiveness</a:t>
            </a:r>
            <a:r>
              <a:rPr lang="en-US" sz="3500" b="1" i="1" dirty="0" smtClean="0">
                <a:latin typeface="Cambria" panose="02040503050406030204" pitchFamily="18" charset="0"/>
              </a:rPr>
              <a:t>: </a:t>
            </a:r>
            <a:r>
              <a:rPr lang="en-US" sz="3200" b="1" i="1" dirty="0" smtClean="0">
                <a:latin typeface="Cambria" panose="02040503050406030204" pitchFamily="18" charset="0"/>
              </a:rPr>
              <a:t>CAIFE 3.0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388240" y="4799987"/>
            <a:ext cx="94441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Cambria" panose="02040503050406030204" pitchFamily="18" charset="0"/>
              </a:rPr>
              <a:t>CAIFE </a:t>
            </a:r>
            <a:r>
              <a:rPr lang="en-US" sz="2000" i="1" dirty="0">
                <a:latin typeface="Cambria" panose="02040503050406030204" pitchFamily="18" charset="0"/>
              </a:rPr>
              <a:t>is a unique organizational development program that engages faculty, </a:t>
            </a:r>
            <a:r>
              <a:rPr lang="en-US" sz="2000" i="1" dirty="0" smtClean="0">
                <a:latin typeface="Cambria" panose="02040503050406030204" pitchFamily="18" charset="0"/>
              </a:rPr>
              <a:t>staff, students and </a:t>
            </a:r>
            <a:r>
              <a:rPr lang="en-US" sz="2000" i="1" dirty="0">
                <a:latin typeface="Cambria" panose="02040503050406030204" pitchFamily="18" charset="0"/>
              </a:rPr>
              <a:t>administrators in the process of institutional transformation. CAIFE </a:t>
            </a:r>
            <a:r>
              <a:rPr lang="en-US" sz="2000" i="1" dirty="0" smtClean="0">
                <a:latin typeface="Cambria" panose="02040503050406030204" pitchFamily="18" charset="0"/>
              </a:rPr>
              <a:t> strengthens </a:t>
            </a:r>
            <a:r>
              <a:rPr lang="en-US" sz="2000" i="1" dirty="0">
                <a:latin typeface="Cambria" panose="02040503050406030204" pitchFamily="18" charset="0"/>
              </a:rPr>
              <a:t>the </a:t>
            </a:r>
            <a:r>
              <a:rPr lang="en-US" sz="2000" b="1" i="1" dirty="0">
                <a:latin typeface="Cambria" panose="02040503050406030204" pitchFamily="18" charset="0"/>
              </a:rPr>
              <a:t>culture of creativity and innovation </a:t>
            </a:r>
            <a:r>
              <a:rPr lang="en-US" sz="2000" i="1" dirty="0">
                <a:latin typeface="Cambria" panose="02040503050406030204" pitchFamily="18" charset="0"/>
              </a:rPr>
              <a:t>at Fresno </a:t>
            </a:r>
            <a:r>
              <a:rPr lang="en-US" sz="2000" i="1" dirty="0" smtClean="0">
                <a:latin typeface="Cambria" panose="02040503050406030204" pitchFamily="18" charset="0"/>
              </a:rPr>
              <a:t>State</a:t>
            </a:r>
            <a:endParaRPr lang="en-US" sz="2055" dirty="0">
              <a:latin typeface="Cambria" panose="02040503050406030204" pitchFamily="18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356555" y="17096847"/>
            <a:ext cx="12683350" cy="1"/>
          </a:xfrm>
          <a:prstGeom prst="line">
            <a:avLst/>
          </a:prstGeom>
          <a:ln w="76200">
            <a:solidFill>
              <a:srgbClr val="054F8E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14630" y="17728617"/>
            <a:ext cx="71901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i="1" dirty="0" smtClean="0">
                <a:latin typeface="Cambria" panose="02040503050406030204" pitchFamily="18" charset="0"/>
              </a:rPr>
              <a:t>President’s Showcase of Excellence</a:t>
            </a:r>
            <a:endParaRPr lang="en-US" sz="3500" dirty="0">
              <a:latin typeface="Cambria" panose="020405030504060302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61459" y="18426739"/>
            <a:ext cx="6685134" cy="1673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55" dirty="0" smtClean="0">
                <a:latin typeface="Cambria" panose="02040503050406030204" pitchFamily="18" charset="0"/>
              </a:rPr>
              <a:t>This year marks the 5th annual President’s Showcase of Excellence</a:t>
            </a:r>
            <a:r>
              <a:rPr lang="en-US" sz="2055" dirty="0">
                <a:latin typeface="Cambria" panose="02040503050406030204" pitchFamily="18" charset="0"/>
              </a:rPr>
              <a:t> </a:t>
            </a:r>
            <a:r>
              <a:rPr lang="en-US" sz="2055" b="1" dirty="0" smtClean="0">
                <a:latin typeface="Cambria" panose="02040503050406030204" pitchFamily="18" charset="0"/>
              </a:rPr>
              <a:t>celebrating innovation and excellence</a:t>
            </a:r>
            <a:r>
              <a:rPr lang="en-US" sz="2055" dirty="0" smtClean="0">
                <a:latin typeface="Cambria" panose="02040503050406030204" pitchFamily="18" charset="0"/>
              </a:rPr>
              <a:t> across campus. Over 100 posters sharing stories of innovation, excellence, and achievement from across Fresno State’s campus are featured.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0302" y="13655495"/>
            <a:ext cx="649686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i="1" dirty="0" smtClean="0">
                <a:latin typeface="Cambria" panose="02040503050406030204" pitchFamily="18" charset="0"/>
              </a:rPr>
              <a:t>STAR Day – May 24, 2019</a:t>
            </a:r>
            <a:endParaRPr lang="en-US" sz="3500" dirty="0">
              <a:latin typeface="Cambria" panose="020405030504060302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609532" y="14272764"/>
            <a:ext cx="663283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50" dirty="0" smtClean="0">
                <a:latin typeface="Cambria" panose="02040503050406030204" pitchFamily="18" charset="0"/>
                <a:ea typeface="Cambria" panose="02040503050406030204" pitchFamily="18" charset="0"/>
              </a:rPr>
              <a:t>Staff Training And Recognition (STAR) Day</a:t>
            </a:r>
            <a:r>
              <a:rPr lang="en-US" sz="20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50" dirty="0" smtClean="0">
                <a:latin typeface="Cambria" panose="02040503050406030204" pitchFamily="18" charset="0"/>
                <a:ea typeface="Cambria" panose="02040503050406030204" pitchFamily="18" charset="0"/>
              </a:rPr>
              <a:t>is </a:t>
            </a:r>
            <a:r>
              <a:rPr lang="en-US" sz="2050" dirty="0"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n-US" sz="2050" dirty="0" smtClean="0">
                <a:latin typeface="Cambria" panose="02040503050406030204" pitchFamily="18" charset="0"/>
                <a:ea typeface="Cambria" panose="02040503050406030204" pitchFamily="18" charset="0"/>
              </a:rPr>
              <a:t>full day </a:t>
            </a:r>
            <a:r>
              <a:rPr lang="en-US" sz="2050" dirty="0">
                <a:latin typeface="Cambria" panose="02040503050406030204" pitchFamily="18" charset="0"/>
                <a:ea typeface="Cambria" panose="02040503050406030204" pitchFamily="18" charset="0"/>
              </a:rPr>
              <a:t>professional development event with opportunities to learn, celebrate and have </a:t>
            </a:r>
            <a:r>
              <a:rPr lang="en-US" sz="2050" dirty="0" smtClean="0">
                <a:latin typeface="Cambria" panose="02040503050406030204" pitchFamily="18" charset="0"/>
                <a:ea typeface="Cambria" panose="02040503050406030204" pitchFamily="18" charset="0"/>
              </a:rPr>
              <a:t>fun with fellow colleagues. The day features a keynote address, workshop, and closing session with speaker, Shola Richards, as well as a number of breakout sessions and a Service Awards Luncheon where staff are recognized for their milestone years of service to Fresno State. </a:t>
            </a:r>
            <a:endParaRPr lang="en-US" sz="2055" dirty="0">
              <a:latin typeface="Cambria" panose="020405030504060302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83970" y="8986221"/>
            <a:ext cx="599502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i="1" dirty="0" smtClean="0">
                <a:latin typeface="Cambria" panose="02040503050406030204" pitchFamily="18" charset="0"/>
              </a:rPr>
              <a:t>Learning and Development</a:t>
            </a:r>
            <a:endParaRPr lang="en-US" sz="3500" dirty="0">
              <a:latin typeface="Cambria" panose="02040503050406030204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20424032" y="6080607"/>
            <a:ext cx="10141655" cy="1056544"/>
            <a:chOff x="19130911" y="6759873"/>
            <a:chExt cx="10141655" cy="1056544"/>
          </a:xfrm>
        </p:grpSpPr>
        <p:sp>
          <p:nvSpPr>
            <p:cNvPr id="35" name="TextBox 34"/>
            <p:cNvSpPr txBox="1"/>
            <p:nvPr/>
          </p:nvSpPr>
          <p:spPr>
            <a:xfrm>
              <a:off x="19619396" y="6878722"/>
              <a:ext cx="1511030" cy="707886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Cambria" panose="02040503050406030204" pitchFamily="18" charset="0"/>
                </a:rPr>
                <a:t>Bold Ideas Challenge</a:t>
              </a:r>
              <a:endParaRPr lang="en-US" sz="2000" b="1" dirty="0">
                <a:latin typeface="Cambria" panose="020405030504060302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2378803" y="6759873"/>
              <a:ext cx="3165177" cy="101566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Cambria" panose="02040503050406030204" pitchFamily="18" charset="0"/>
                </a:rPr>
                <a:t>Bold Ideas Review by CAIFE cohort 1 and the President’s Cabinet</a:t>
              </a:r>
              <a:endParaRPr lang="en-US" sz="2000" b="1" dirty="0">
                <a:latin typeface="Cambria" panose="020405030504060302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6601207" y="6800754"/>
              <a:ext cx="2671359" cy="101566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Cambria" panose="02040503050406030204" pitchFamily="18" charset="0"/>
                </a:rPr>
                <a:t>CAIFE teams formed and project work begins</a:t>
              </a:r>
              <a:endParaRPr lang="en-US" sz="2000" b="1" dirty="0">
                <a:latin typeface="Cambria" panose="02040503050406030204" pitchFamily="18" charset="0"/>
              </a:endParaRPr>
            </a:p>
          </p:txBody>
        </p:sp>
        <p:sp>
          <p:nvSpPr>
            <p:cNvPr id="44" name="Right Arrow 43"/>
            <p:cNvSpPr/>
            <p:nvPr/>
          </p:nvSpPr>
          <p:spPr>
            <a:xfrm>
              <a:off x="21273896" y="6870453"/>
              <a:ext cx="541199" cy="8013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9130911" y="6843697"/>
              <a:ext cx="816488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 smtClean="0">
                  <a:solidFill>
                    <a:srgbClr val="054F8E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1</a:t>
              </a:r>
              <a:endParaRPr lang="en-US" sz="4050" b="1" dirty="0">
                <a:solidFill>
                  <a:srgbClr val="054F8E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1893749" y="6863920"/>
              <a:ext cx="816488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>
                  <a:solidFill>
                    <a:srgbClr val="054F8E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6192208" y="6893553"/>
              <a:ext cx="816488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b="1" dirty="0">
                  <a:solidFill>
                    <a:srgbClr val="054F8E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8" name="Right Arrow 47"/>
            <p:cNvSpPr/>
            <p:nvPr/>
          </p:nvSpPr>
          <p:spPr>
            <a:xfrm>
              <a:off x="25631124" y="6921612"/>
              <a:ext cx="541199" cy="8013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9" name="Picture 5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6" r="10886" b="44164"/>
          <a:stretch/>
        </p:blipFill>
        <p:spPr bwMode="auto">
          <a:xfrm rot="19993693">
            <a:off x="18478941" y="4591424"/>
            <a:ext cx="2478995" cy="205527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Box 30"/>
          <p:cNvSpPr txBox="1"/>
          <p:nvPr/>
        </p:nvSpPr>
        <p:spPr>
          <a:xfrm>
            <a:off x="18318043" y="18502796"/>
            <a:ext cx="47546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i="1" dirty="0" smtClean="0">
                <a:latin typeface="Cambria" panose="02040503050406030204" pitchFamily="18" charset="0"/>
              </a:rPr>
              <a:t>Faculty and Staff Mentor Program</a:t>
            </a:r>
            <a:endParaRPr lang="en-US" sz="3500" b="1" i="1" dirty="0">
              <a:latin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318043" y="20113312"/>
            <a:ext cx="2594474" cy="2300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50" dirty="0" smtClean="0">
                <a:latin typeface="Cambria" panose="02040503050406030204" pitchFamily="18" charset="0"/>
              </a:rPr>
              <a:t>28 faculty and staff were paired with seasoned campus leaders as part of Fresno State’s joined faculty-staff mentor cohort.  </a:t>
            </a:r>
            <a:endParaRPr lang="en-US" sz="2050" dirty="0">
              <a:latin typeface="Cambria" panose="02040503050406030204" pitchFamily="18" charset="0"/>
            </a:endParaRPr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-171199" y="688319"/>
            <a:ext cx="36576000" cy="4025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3657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500" i="1" dirty="0">
              <a:latin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20689946" y="7229898"/>
            <a:ext cx="987574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10 CAIFE teams (65 participants representing faculty, staff and students) have worked throughout 2018/19 to implement the Bold Ideas. </a:t>
            </a:r>
            <a:endParaRPr lang="en-US" sz="2000" dirty="0">
              <a:latin typeface="Cambria" panose="0204050305040603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127504" y="10016746"/>
            <a:ext cx="9247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Cambria" panose="02040503050406030204" pitchFamily="18" charset="0"/>
              </a:rPr>
              <a:t>Change Management &amp; Continuous Improvement</a:t>
            </a:r>
            <a:endParaRPr lang="en-US" sz="3200" b="1" i="1" dirty="0">
              <a:latin typeface="Cambria" panose="020405030504060302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988124" y="10708940"/>
            <a:ext cx="62640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50" dirty="0" smtClean="0">
                <a:latin typeface="Cambria" panose="02040503050406030204" pitchFamily="18" charset="0"/>
              </a:rPr>
              <a:t>Organizational Excellence  supports numerous continuous improvement projects to reduce administrative burden, improve efficiencies and support change and transition. </a:t>
            </a:r>
            <a:endParaRPr lang="en-US" sz="2050" dirty="0">
              <a:latin typeface="Cambria" panose="02040503050406030204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5" t="19161" r="9007" b="12122"/>
          <a:stretch/>
        </p:blipFill>
        <p:spPr>
          <a:xfrm>
            <a:off x="10024739" y="5172387"/>
            <a:ext cx="7056589" cy="323829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109566" y="4383654"/>
            <a:ext cx="669131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President’s Leadership Academy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56555" y="20267490"/>
            <a:ext cx="543636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Fresno State 101 </a:t>
            </a:r>
            <a:r>
              <a:rPr lang="en-US" sz="3500" b="1" i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3500" b="1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5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Welcome New Employees! </a:t>
            </a:r>
            <a:endParaRPr lang="en-US" sz="35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" t="33869" r="1213" b="14328"/>
          <a:stretch/>
        </p:blipFill>
        <p:spPr>
          <a:xfrm>
            <a:off x="634119" y="5124450"/>
            <a:ext cx="7708035" cy="3180355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469762" y="8331890"/>
            <a:ext cx="8191193" cy="73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50" dirty="0"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r>
              <a:rPr lang="en-US" sz="2050" dirty="0" smtClean="0">
                <a:latin typeface="Cambria" panose="02040503050406030204" pitchFamily="18" charset="0"/>
                <a:ea typeface="Cambria" panose="02040503050406030204" pitchFamily="18" charset="0"/>
              </a:rPr>
              <a:t>ear long interactive and reflective development experience for current and emerging leaders</a:t>
            </a: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21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79" name="Table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687185"/>
              </p:ext>
            </p:extLst>
          </p:nvPr>
        </p:nvGraphicFramePr>
        <p:xfrm>
          <a:off x="449482" y="10484766"/>
          <a:ext cx="6248748" cy="285289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248748">
                  <a:extLst>
                    <a:ext uri="{9D8B030D-6E8A-4147-A177-3AD203B41FA5}">
                      <a16:colId xmlns:a16="http://schemas.microsoft.com/office/drawing/2014/main" val="2093406136"/>
                    </a:ext>
                  </a:extLst>
                </a:gridCol>
              </a:tblGrid>
              <a:tr h="338578">
                <a:tc>
                  <a:txBody>
                    <a:bodyPr/>
                    <a:lstStyle/>
                    <a:p>
                      <a:pPr algn="ctr"/>
                      <a:r>
                        <a:rPr lang="en-US" sz="205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Navigating Fresno State </a:t>
                      </a:r>
                      <a:endParaRPr lang="en-US" sz="205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483247"/>
                  </a:ext>
                </a:extLst>
              </a:tr>
              <a:tr h="338578">
                <a:tc>
                  <a:txBody>
                    <a:bodyPr/>
                    <a:lstStyle/>
                    <a:p>
                      <a:pPr algn="ctr"/>
                      <a:r>
                        <a:rPr lang="en-US" sz="205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Developing</a:t>
                      </a:r>
                      <a:r>
                        <a:rPr lang="en-US" sz="205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a Healthy U</a:t>
                      </a:r>
                      <a:endParaRPr lang="en-US" sz="205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189129"/>
                  </a:ext>
                </a:extLst>
              </a:tr>
              <a:tr h="338578">
                <a:tc>
                  <a:txBody>
                    <a:bodyPr/>
                    <a:lstStyle/>
                    <a:p>
                      <a:pPr algn="ctr"/>
                      <a:r>
                        <a:rPr lang="en-US" sz="205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Enhancing Technical Skill</a:t>
                      </a:r>
                      <a:r>
                        <a:rPr lang="en-US" sz="205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</a:t>
                      </a:r>
                      <a:endParaRPr lang="en-US" sz="205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391837"/>
                  </a:ext>
                </a:extLst>
              </a:tr>
              <a:tr h="429733">
                <a:tc>
                  <a:txBody>
                    <a:bodyPr/>
                    <a:lstStyle/>
                    <a:p>
                      <a:pPr algn="ctr"/>
                      <a:r>
                        <a:rPr lang="en-US" sz="205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Supervision for Managers</a:t>
                      </a:r>
                      <a:r>
                        <a:rPr lang="en-US" sz="205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and Department Chairs</a:t>
                      </a:r>
                      <a:endParaRPr lang="en-US" sz="205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134629"/>
                  </a:ext>
                </a:extLst>
              </a:tr>
              <a:tr h="338578">
                <a:tc>
                  <a:txBody>
                    <a:bodyPr/>
                    <a:lstStyle/>
                    <a:p>
                      <a:pPr algn="ctr"/>
                      <a:r>
                        <a:rPr lang="en-US" sz="205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Lunch and Learn Series </a:t>
                      </a:r>
                      <a:endParaRPr lang="en-US" sz="205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238688"/>
                  </a:ext>
                </a:extLst>
              </a:tr>
              <a:tr h="338578">
                <a:tc>
                  <a:txBody>
                    <a:bodyPr/>
                    <a:lstStyle/>
                    <a:p>
                      <a:pPr algn="ctr"/>
                      <a:r>
                        <a:rPr lang="en-US" sz="205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Online learning resources</a:t>
                      </a:r>
                      <a:r>
                        <a:rPr lang="en-US" sz="205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n-US" sz="205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149907"/>
                  </a:ext>
                </a:extLst>
              </a:tr>
              <a:tr h="338578">
                <a:tc>
                  <a:txBody>
                    <a:bodyPr/>
                    <a:lstStyle/>
                    <a:p>
                      <a:pPr algn="ctr"/>
                      <a:r>
                        <a:rPr lang="en-US" sz="205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Wellness Activities and Fitness Classes</a:t>
                      </a:r>
                      <a:endParaRPr lang="en-US" sz="205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970506"/>
                  </a:ext>
                </a:extLst>
              </a:tr>
            </a:tbl>
          </a:graphicData>
        </a:graphic>
      </p:graphicFrame>
      <p:pic>
        <p:nvPicPr>
          <p:cNvPr id="83" name="Picture 8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12339" y="15055318"/>
            <a:ext cx="9085777" cy="5172371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19466" y="8092188"/>
            <a:ext cx="3531463" cy="1427010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29563" y="8088887"/>
            <a:ext cx="2830638" cy="1497130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11528" y="7996997"/>
            <a:ext cx="3720702" cy="1526156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098339" y="8030531"/>
            <a:ext cx="3158597" cy="1470797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22355" r="6638" b="11303"/>
          <a:stretch/>
        </p:blipFill>
        <p:spPr>
          <a:xfrm>
            <a:off x="6592634" y="11356508"/>
            <a:ext cx="3499040" cy="2060546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22423547" y="15670363"/>
            <a:ext cx="5022676" cy="356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50" dirty="0" smtClean="0">
                <a:latin typeface="Cambria" panose="02040503050406030204" pitchFamily="18" charset="0"/>
                <a:ea typeface="Cambria" panose="02040503050406030204" pitchFamily="18" charset="0"/>
              </a:rPr>
              <a:t>In 2017 we conducted our first Workplace Quality Survey to help us better understand faculty and staff perceptions of our work environment. One of the action items that came as a result of feedback received was to engage campus in conversation about how we treat each other. This resulted in our </a:t>
            </a:r>
            <a:r>
              <a:rPr lang="en-US" sz="205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Principles of Community.  </a:t>
            </a:r>
            <a:r>
              <a:rPr lang="en-US" sz="2050" dirty="0" smtClean="0">
                <a:latin typeface="Cambria" panose="02040503050406030204" pitchFamily="18" charset="0"/>
                <a:ea typeface="Cambria" panose="02040503050406030204" pitchFamily="18" charset="0"/>
              </a:rPr>
              <a:t>A second survey was conducted in spring 2019 and the results will be shared in fall.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3035623" y="13606580"/>
            <a:ext cx="927638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Measuring and Improving Workplace Quality</a:t>
            </a:r>
            <a:endParaRPr lang="en-US" sz="35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7250442" y="14247951"/>
            <a:ext cx="9256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Principles of Community</a:t>
            </a:r>
            <a:r>
              <a:rPr lang="en-US" sz="3600" dirty="0" smtClean="0">
                <a:solidFill>
                  <a:srgbClr val="C00000"/>
                </a:solidFill>
              </a:rPr>
              <a:t>: </a:t>
            </a:r>
            <a:r>
              <a:rPr lang="en-US" sz="3600" b="1" dirty="0" smtClean="0">
                <a:solidFill>
                  <a:srgbClr val="C00000"/>
                </a:solidFill>
              </a:rPr>
              <a:t>How we treat each other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7" t="14961" r="22545" b="20034"/>
          <a:stretch/>
        </p:blipFill>
        <p:spPr>
          <a:xfrm>
            <a:off x="21127504" y="19704691"/>
            <a:ext cx="4695622" cy="2410037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9" t="25985" r="9367" b="14417"/>
          <a:stretch/>
        </p:blipFill>
        <p:spPr>
          <a:xfrm>
            <a:off x="9362589" y="9513804"/>
            <a:ext cx="3759555" cy="1991675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730" y="13768852"/>
            <a:ext cx="2171581" cy="2622287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819" y="19687202"/>
            <a:ext cx="7000053" cy="3179632"/>
          </a:xfrm>
          <a:prstGeom prst="rect">
            <a:avLst/>
          </a:prstGeom>
        </p:spPr>
      </p:pic>
      <p:sp>
        <p:nvSpPr>
          <p:cNvPr id="101" name="TextBox 100"/>
          <p:cNvSpPr txBox="1"/>
          <p:nvPr/>
        </p:nvSpPr>
        <p:spPr>
          <a:xfrm>
            <a:off x="630066" y="21574432"/>
            <a:ext cx="8687876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50" dirty="0" smtClean="0">
                <a:latin typeface="Cambria" panose="02040503050406030204" pitchFamily="18" charset="0"/>
                <a:ea typeface="Cambria" panose="02040503050406030204" pitchFamily="18" charset="0"/>
              </a:rPr>
              <a:t>A new half day new employee training was launched in spring 2019. This program complements other onboarding efforts and is sponsored by Organizational Excellence, University HR and Auxiliary HR.</a:t>
            </a:r>
            <a:endParaRPr lang="en-US" sz="20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83970" y="9645804"/>
            <a:ext cx="670835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50" dirty="0" smtClean="0">
                <a:latin typeface="Cambria" panose="02040503050406030204" pitchFamily="18" charset="0"/>
                <a:ea typeface="Cambria" panose="02040503050406030204" pitchFamily="18" charset="0"/>
              </a:rPr>
              <a:t>Individual skill building workshops offered throughout the year. Courses are organized into the following tracks.  </a:t>
            </a:r>
            <a:endParaRPr lang="en-US" sz="20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0"/>
          <a:stretch/>
        </p:blipFill>
        <p:spPr>
          <a:xfrm>
            <a:off x="28624410" y="10637630"/>
            <a:ext cx="4060542" cy="2773744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6"/>
          <a:stretch/>
        </p:blipFill>
        <p:spPr>
          <a:xfrm>
            <a:off x="32613460" y="9597729"/>
            <a:ext cx="3726485" cy="21675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82" y="14286437"/>
            <a:ext cx="4005744" cy="26704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50077" y="16429486"/>
            <a:ext cx="324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Angelica Reyes, staff, expresses her creativity painting during one of last year’s workshops.</a:t>
            </a:r>
            <a:endParaRPr lang="en-US" sz="12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85" name="Table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418216"/>
              </p:ext>
            </p:extLst>
          </p:nvPr>
        </p:nvGraphicFramePr>
        <p:xfrm>
          <a:off x="30764852" y="4809969"/>
          <a:ext cx="5639949" cy="4429411"/>
        </p:xfrm>
        <a:graphic>
          <a:graphicData uri="http://schemas.openxmlformats.org/drawingml/2006/table">
            <a:tbl>
              <a:tblPr firstRow="1" firstCol="1" bandRow="1"/>
              <a:tblGrid>
                <a:gridCol w="971468">
                  <a:extLst>
                    <a:ext uri="{9D8B030D-6E8A-4147-A177-3AD203B41FA5}">
                      <a16:colId xmlns:a16="http://schemas.microsoft.com/office/drawing/2014/main" val="1626917263"/>
                    </a:ext>
                  </a:extLst>
                </a:gridCol>
                <a:gridCol w="4668481">
                  <a:extLst>
                    <a:ext uri="{9D8B030D-6E8A-4147-A177-3AD203B41FA5}">
                      <a16:colId xmlns:a16="http://schemas.microsoft.com/office/drawing/2014/main" val="782305391"/>
                    </a:ext>
                  </a:extLst>
                </a:gridCol>
              </a:tblGrid>
              <a:tr h="504378">
                <a:tc gridSpan="2">
                  <a:txBody>
                    <a:bodyPr/>
                    <a:lstStyle>
                      <a:lvl1pPr marL="0" algn="l" defTabSz="3657600" rtl="0" eaLnBrk="1" latinLnBrk="0" hangingPunct="1">
                        <a:defRPr sz="72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828800" algn="l" defTabSz="3657600" rtl="0" eaLnBrk="1" latinLnBrk="0" hangingPunct="1">
                        <a:defRPr sz="72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3657600" algn="l" defTabSz="3657600" rtl="0" eaLnBrk="1" latinLnBrk="0" hangingPunct="1">
                        <a:defRPr sz="72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5486400" algn="l" defTabSz="3657600" rtl="0" eaLnBrk="1" latinLnBrk="0" hangingPunct="1">
                        <a:defRPr sz="72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7315200" algn="l" defTabSz="3657600" rtl="0" eaLnBrk="1" latinLnBrk="0" hangingPunct="1">
                        <a:defRPr sz="72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9144000" algn="l" defTabSz="3657600" rtl="0" eaLnBrk="1" latinLnBrk="0" hangingPunct="1">
                        <a:defRPr sz="72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10972800" algn="l" defTabSz="3657600" rtl="0" eaLnBrk="1" latinLnBrk="0" hangingPunct="1">
                        <a:defRPr sz="72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12801600" algn="l" defTabSz="3657600" rtl="0" eaLnBrk="1" latinLnBrk="0" hangingPunct="1">
                        <a:defRPr sz="72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14630400" algn="l" defTabSz="3657600" rtl="0" eaLnBrk="1" latinLnBrk="0" hangingPunct="1">
                        <a:defRPr sz="72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</a:rPr>
                        <a:t>10 </a:t>
                      </a:r>
                      <a:r>
                        <a:rPr lang="en-US" sz="1400" dirty="0" smtClean="0">
                          <a:effectLst/>
                        </a:rPr>
                        <a:t>CAIFE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Projects and Teams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70 participants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5" marR="1714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062790"/>
                  </a:ext>
                </a:extLst>
              </a:tr>
              <a:tr h="414686">
                <a:tc rowSpan="4">
                  <a:txBody>
                    <a:bodyPr/>
                    <a:lstStyle>
                      <a:lvl1pPr marL="0" algn="l" defTabSz="3657600" rtl="0" eaLnBrk="1" latinLnBrk="0" hangingPunct="1">
                        <a:defRPr sz="72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828800" algn="l" defTabSz="3657600" rtl="0" eaLnBrk="1" latinLnBrk="0" hangingPunct="1">
                        <a:defRPr sz="72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3657600" algn="l" defTabSz="3657600" rtl="0" eaLnBrk="1" latinLnBrk="0" hangingPunct="1">
                        <a:defRPr sz="72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5486400" algn="l" defTabSz="3657600" rtl="0" eaLnBrk="1" latinLnBrk="0" hangingPunct="1">
                        <a:defRPr sz="72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7315200" algn="l" defTabSz="3657600" rtl="0" eaLnBrk="1" latinLnBrk="0" hangingPunct="1">
                        <a:defRPr sz="72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9144000" algn="l" defTabSz="3657600" rtl="0" eaLnBrk="1" latinLnBrk="0" hangingPunct="1">
                        <a:defRPr sz="72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10972800" algn="l" defTabSz="3657600" rtl="0" eaLnBrk="1" latinLnBrk="0" hangingPunct="1">
                        <a:defRPr sz="72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12801600" algn="l" defTabSz="3657600" rtl="0" eaLnBrk="1" latinLnBrk="0" hangingPunct="1">
                        <a:defRPr sz="72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14630400" algn="l" defTabSz="3657600" rtl="0" eaLnBrk="1" latinLnBrk="0" hangingPunct="1">
                        <a:defRPr sz="72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Strategic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Priority 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5" marR="1714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7AB"/>
                    </a:solidFill>
                  </a:tcPr>
                </a:tc>
                <a:tc>
                  <a:txBody>
                    <a:bodyPr/>
                    <a:lstStyle>
                      <a:lvl1pPr marL="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18288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36576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54864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73152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91440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09728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128016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146304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Kids Locker / Diaper Bank 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7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328908"/>
                  </a:ext>
                </a:extLst>
              </a:tr>
              <a:tr h="3386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18288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36576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54864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73152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91440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09728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128016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146304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Graduate School at Fresno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State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7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481744"/>
                  </a:ext>
                </a:extLst>
              </a:tr>
              <a:tr h="338634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5" marR="17145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18288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36576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54864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73152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91440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09728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128016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146304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iGaps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7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95037"/>
                  </a:ext>
                </a:extLst>
              </a:tr>
              <a:tr h="338634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5" marR="17145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marL="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18288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36576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54864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73152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91440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09728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128016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146304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Clearinghouse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for Undergraduate Research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7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843534"/>
                  </a:ext>
                </a:extLst>
              </a:tr>
              <a:tr h="473974">
                <a:tc rowSpan="3">
                  <a:txBody>
                    <a:bodyPr/>
                    <a:lstStyle>
                      <a:lvl1pPr marL="0" algn="l" defTabSz="3657600" rtl="0" eaLnBrk="1" latinLnBrk="0" hangingPunct="1">
                        <a:defRPr sz="72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828800" algn="l" defTabSz="3657600" rtl="0" eaLnBrk="1" latinLnBrk="0" hangingPunct="1">
                        <a:defRPr sz="72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3657600" algn="l" defTabSz="3657600" rtl="0" eaLnBrk="1" latinLnBrk="0" hangingPunct="1">
                        <a:defRPr sz="72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5486400" algn="l" defTabSz="3657600" rtl="0" eaLnBrk="1" latinLnBrk="0" hangingPunct="1">
                        <a:defRPr sz="72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7315200" algn="l" defTabSz="3657600" rtl="0" eaLnBrk="1" latinLnBrk="0" hangingPunct="1">
                        <a:defRPr sz="72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9144000" algn="l" defTabSz="3657600" rtl="0" eaLnBrk="1" latinLnBrk="0" hangingPunct="1">
                        <a:defRPr sz="72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10972800" algn="l" defTabSz="3657600" rtl="0" eaLnBrk="1" latinLnBrk="0" hangingPunct="1">
                        <a:defRPr sz="72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12801600" algn="l" defTabSz="3657600" rtl="0" eaLnBrk="1" latinLnBrk="0" hangingPunct="1">
                        <a:defRPr sz="72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14630400" algn="l" defTabSz="3657600" rtl="0" eaLnBrk="1" latinLnBrk="0" hangingPunct="1">
                        <a:defRPr sz="72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Strategic Priority 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5" marR="1714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CBAE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18288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36576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54864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73152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91440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09728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128016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146304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Faculty/Staff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recognition program / digital badging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CBAE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248785"/>
                  </a:ext>
                </a:extLst>
              </a:tr>
              <a:tr h="473974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5" marR="1714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18288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36576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54864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73152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91440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09728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128016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146304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Student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Assistant Mentor/Development Program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CBAE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464845"/>
                  </a:ext>
                </a:extLst>
              </a:tr>
              <a:tr h="473974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5" marR="1714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18288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36576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54864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73152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91440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09728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128016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146304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 at Fresno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State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CBAE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442064"/>
                  </a:ext>
                </a:extLst>
              </a:tr>
              <a:tr h="504378">
                <a:tc>
                  <a:txBody>
                    <a:bodyPr/>
                    <a:lstStyle>
                      <a:lvl1pPr marL="0" algn="l" defTabSz="3657600" rtl="0" eaLnBrk="1" latinLnBrk="0" hangingPunct="1">
                        <a:defRPr sz="72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828800" algn="l" defTabSz="3657600" rtl="0" eaLnBrk="1" latinLnBrk="0" hangingPunct="1">
                        <a:defRPr sz="72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3657600" algn="l" defTabSz="3657600" rtl="0" eaLnBrk="1" latinLnBrk="0" hangingPunct="1">
                        <a:defRPr sz="72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5486400" algn="l" defTabSz="3657600" rtl="0" eaLnBrk="1" latinLnBrk="0" hangingPunct="1">
                        <a:defRPr sz="72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7315200" algn="l" defTabSz="3657600" rtl="0" eaLnBrk="1" latinLnBrk="0" hangingPunct="1">
                        <a:defRPr sz="72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9144000" algn="l" defTabSz="3657600" rtl="0" eaLnBrk="1" latinLnBrk="0" hangingPunct="1">
                        <a:defRPr sz="72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10972800" algn="l" defTabSz="3657600" rtl="0" eaLnBrk="1" latinLnBrk="0" hangingPunct="1">
                        <a:defRPr sz="72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12801600" algn="l" defTabSz="3657600" rtl="0" eaLnBrk="1" latinLnBrk="0" hangingPunct="1">
                        <a:defRPr sz="72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14630400" algn="l" defTabSz="3657600" rtl="0" eaLnBrk="1" latinLnBrk="0" hangingPunct="1">
                        <a:defRPr sz="72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Strategic Priority 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5" marR="1714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3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18288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36576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54864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73152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91440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09728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128016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146304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Maker Space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3">
                        <a:lumMod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659733"/>
                  </a:ext>
                </a:extLst>
              </a:tr>
              <a:tr h="279898">
                <a:tc rowSpan="2">
                  <a:txBody>
                    <a:bodyPr/>
                    <a:lstStyle>
                      <a:lvl1pPr marL="0" algn="l" defTabSz="3657600" rtl="0" eaLnBrk="1" latinLnBrk="0" hangingPunct="1">
                        <a:defRPr sz="72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828800" algn="l" defTabSz="3657600" rtl="0" eaLnBrk="1" latinLnBrk="0" hangingPunct="1">
                        <a:defRPr sz="72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3657600" algn="l" defTabSz="3657600" rtl="0" eaLnBrk="1" latinLnBrk="0" hangingPunct="1">
                        <a:defRPr sz="72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5486400" algn="l" defTabSz="3657600" rtl="0" eaLnBrk="1" latinLnBrk="0" hangingPunct="1">
                        <a:defRPr sz="72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7315200" algn="l" defTabSz="3657600" rtl="0" eaLnBrk="1" latinLnBrk="0" hangingPunct="1">
                        <a:defRPr sz="72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9144000" algn="l" defTabSz="3657600" rtl="0" eaLnBrk="1" latinLnBrk="0" hangingPunct="1">
                        <a:defRPr sz="72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10972800" algn="l" defTabSz="3657600" rtl="0" eaLnBrk="1" latinLnBrk="0" hangingPunct="1">
                        <a:defRPr sz="72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12801600" algn="l" defTabSz="3657600" rtl="0" eaLnBrk="1" latinLnBrk="0" hangingPunct="1">
                        <a:defRPr sz="72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14630400" algn="l" defTabSz="3657600" rtl="0" eaLnBrk="1" latinLnBrk="0" hangingPunct="1">
                        <a:defRPr sz="72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Strategic Priority 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5" marR="1714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0E2"/>
                    </a:solidFill>
                  </a:tcPr>
                </a:tc>
                <a:tc>
                  <a:txBody>
                    <a:bodyPr/>
                    <a:lstStyle>
                      <a:lvl1pPr marL="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18288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36576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54864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73152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91440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09728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128016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146304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Blended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Arts Festival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0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500337"/>
                  </a:ext>
                </a:extLst>
              </a:tr>
              <a:tr h="2882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18288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36576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54864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73152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91440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09728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128016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14630400" algn="l" defTabSz="3657600" rtl="0" eaLnBrk="1" latinLnBrk="0" hangingPunct="1">
                        <a:defRPr sz="72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Bulldog</a:t>
                      </a:r>
                      <a:r>
                        <a:rPr lang="en-US" sz="160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Transfer Center 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5" marR="1714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0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83875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293517" y="17676391"/>
            <a:ext cx="4101478" cy="2763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4375"/>
          <a:stretch/>
        </p:blipFill>
        <p:spPr>
          <a:xfrm rot="5400000">
            <a:off x="33780387" y="20815306"/>
            <a:ext cx="2342359" cy="21134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06581" y="3941869"/>
            <a:ext cx="8306313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i="1" dirty="0">
                <a:latin typeface="Cambria" panose="02040503050406030204" pitchFamily="18" charset="0"/>
                <a:ea typeface="Cambria" panose="02040503050406030204" pitchFamily="18" charset="0"/>
              </a:rPr>
              <a:t>Strengthening the culture of leadership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473320" y="15010717"/>
            <a:ext cx="486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Workplace Quality Survey</a:t>
            </a:r>
            <a:endParaRPr lang="en-US" sz="28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68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1917</TotalTime>
  <Words>567</Words>
  <Application>Microsoft Office PowerPoint</Application>
  <PresentationFormat>Custom</PresentationFormat>
  <Paragraphs>57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Cambria</vt:lpstr>
      <vt:lpstr>Times New Roman</vt:lpstr>
      <vt:lpstr>Office Theme</vt:lpstr>
      <vt:lpstr>Campus Collaborations Improve  Workplace Quality </vt:lpstr>
    </vt:vector>
  </TitlesOfParts>
  <Company>CSU, Fresno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Desiree B. Herroz</dc:creator>
  <cp:lastModifiedBy>VPA Student 01</cp:lastModifiedBy>
  <cp:revision>47</cp:revision>
  <cp:lastPrinted>2019-04-18T16:39:59Z</cp:lastPrinted>
  <dcterms:created xsi:type="dcterms:W3CDTF">2016-02-22T20:25:15Z</dcterms:created>
  <dcterms:modified xsi:type="dcterms:W3CDTF">2019-04-18T17:09:53Z</dcterms:modified>
</cp:coreProperties>
</file>