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9" r:id="rId2"/>
  </p:sldIdLst>
  <p:sldSz cx="36576000" cy="27432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40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200"/>
    <a:srgbClr val="FFFFFF"/>
    <a:srgbClr val="002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2" autoAdjust="0"/>
    <p:restoredTop sz="94660"/>
  </p:normalViewPr>
  <p:slideViewPr>
    <p:cSldViewPr snapToGrid="0">
      <p:cViewPr varScale="1">
        <p:scale>
          <a:sx n="23" d="100"/>
          <a:sy n="23" d="100"/>
        </p:scale>
        <p:origin x="-1384" y="-112"/>
      </p:cViewPr>
      <p:guideLst>
        <p:guide orient="horz" pos="8640"/>
        <p:guide pos="115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C3-9549-9984-20E5963AFC0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C3-9549-9984-20E5963AFC0C}"/>
              </c:ext>
            </c:extLst>
          </c:dPt>
          <c:dPt>
            <c:idx val="2"/>
            <c:bubble3D val="0"/>
            <c:spPr>
              <a:solidFill>
                <a:srgbClr val="F27F7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C3-9549-9984-20E5963AFC0C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C3-9549-9984-20E5963AFC0C}"/>
              </c:ext>
            </c:extLst>
          </c:dPt>
          <c:cat>
            <c:strRef>
              <c:f>Sheet1!$B$3:$B$6</c:f>
              <c:strCache>
                <c:ptCount val="4"/>
                <c:pt idx="0">
                  <c:v>do not plan to do</c:v>
                </c:pt>
                <c:pt idx="1">
                  <c:v>have not decided</c:v>
                </c:pt>
                <c:pt idx="2">
                  <c:v>plan to do</c:v>
                </c:pt>
                <c:pt idx="3">
                  <c:v>done or in progress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198.0</c:v>
                </c:pt>
                <c:pt idx="1">
                  <c:v>378.0</c:v>
                </c:pt>
                <c:pt idx="2">
                  <c:v>323.0</c:v>
                </c:pt>
                <c:pt idx="3">
                  <c:v>40.0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3C3-9549-9984-20E5963AF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FA-3745-8E10-00C0C500798B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FA-3745-8E10-00C0C500798B}"/>
              </c:ext>
            </c:extLst>
          </c:dPt>
          <c:dPt>
            <c:idx val="2"/>
            <c:bubble3D val="0"/>
            <c:spPr>
              <a:solidFill>
                <a:srgbClr val="F27F7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FA-3745-8E10-00C0C500798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FA-3745-8E10-00C0C500798B}"/>
              </c:ext>
            </c:extLst>
          </c:dPt>
          <c:cat>
            <c:strRef>
              <c:f>Sheet1!$B$8:$B$11</c:f>
              <c:strCache>
                <c:ptCount val="4"/>
                <c:pt idx="0">
                  <c:v>do not plan to do</c:v>
                </c:pt>
                <c:pt idx="1">
                  <c:v>have not decided</c:v>
                </c:pt>
                <c:pt idx="2">
                  <c:v>plan to do</c:v>
                </c:pt>
                <c:pt idx="3">
                  <c:v>done or in progress</c:v>
                </c:pt>
              </c:strCache>
            </c:strRef>
          </c:cat>
          <c:val>
            <c:numRef>
              <c:f>Sheet1!$C$8:$C$11</c:f>
              <c:numCache>
                <c:formatCode>General</c:formatCode>
                <c:ptCount val="4"/>
                <c:pt idx="0">
                  <c:v>951.0</c:v>
                </c:pt>
                <c:pt idx="1">
                  <c:v>525.0</c:v>
                </c:pt>
                <c:pt idx="2">
                  <c:v>404.0</c:v>
                </c:pt>
                <c:pt idx="3">
                  <c:v>403.0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EFA-3745-8E10-00C0C5007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7654909426048"/>
          <c:y val="0.0512076372381675"/>
          <c:w val="0.352345090573952"/>
          <c:h val="0.613587496088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74B291-24F5-43B4-848A-6D072009A6EE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347A26-301A-48A1-8415-6E504B1138E6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HOST</a:t>
          </a:r>
          <a:r>
            <a:rPr lang="en-US" dirty="0"/>
            <a:t/>
          </a:r>
          <a:br>
            <a:rPr lang="en-US" dirty="0"/>
          </a:br>
          <a:r>
            <a:rPr lang="en-US" dirty="0"/>
            <a:t>Division of Research and Graduate Studies</a:t>
          </a:r>
        </a:p>
      </dgm:t>
    </dgm:pt>
    <dgm:pt modelId="{C95693D5-42D1-48C8-B7CB-0FC60B232AE5}" type="parTrans" cxnId="{8C34C057-D81D-415C-B12F-F840927B3CBF}">
      <dgm:prSet/>
      <dgm:spPr/>
      <dgm:t>
        <a:bodyPr/>
        <a:lstStyle/>
        <a:p>
          <a:endParaRPr lang="en-US"/>
        </a:p>
      </dgm:t>
    </dgm:pt>
    <dgm:pt modelId="{136C43E5-6018-4DD2-8202-5EAFADBF5939}" type="sibTrans" cxnId="{8C34C057-D81D-415C-B12F-F840927B3CB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1B07AB-B4B1-44E4-BF33-5F53754820B8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STUDENTS</a:t>
          </a:r>
          <a:r>
            <a:rPr lang="en-US" b="1" dirty="0"/>
            <a:t/>
          </a:r>
          <a:br>
            <a:rPr lang="en-US" b="1" dirty="0"/>
          </a:br>
          <a:r>
            <a:rPr lang="en-US" dirty="0" smtClean="0"/>
            <a:t>●post past experiences and current interests</a:t>
          </a:r>
        </a:p>
        <a:p>
          <a:r>
            <a:rPr lang="en-US" dirty="0" smtClean="0"/>
            <a:t>●find projects</a:t>
          </a:r>
          <a:endParaRPr lang="en-US" dirty="0"/>
        </a:p>
      </dgm:t>
    </dgm:pt>
    <dgm:pt modelId="{AC459832-8143-400C-8B8C-ACF0B6DBD397}" type="parTrans" cxnId="{A3BFB270-DF33-4BD4-BA32-C10A3F0DAF08}">
      <dgm:prSet/>
      <dgm:spPr/>
      <dgm:t>
        <a:bodyPr/>
        <a:lstStyle/>
        <a:p>
          <a:endParaRPr lang="en-US"/>
        </a:p>
      </dgm:t>
    </dgm:pt>
    <dgm:pt modelId="{88320E7C-5B58-42CE-97B3-F020507FCF44}" type="sibTrans" cxnId="{A3BFB270-DF33-4BD4-BA32-C10A3F0DAF08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45F1E83-D33E-4E9E-9403-08A4AF19155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FACULTY </a:t>
          </a:r>
          <a:br>
            <a:rPr lang="en-US" b="1" dirty="0">
              <a:solidFill>
                <a:schemeClr val="tx1"/>
              </a:solidFill>
            </a:rPr>
          </a:br>
          <a:r>
            <a:rPr lang="en-US" dirty="0" smtClean="0"/>
            <a:t>●post new research opportunities</a:t>
          </a:r>
        </a:p>
        <a:p>
          <a:r>
            <a:rPr lang="en-US" dirty="0" smtClean="0"/>
            <a:t>●find students</a:t>
          </a:r>
          <a:endParaRPr lang="en-US" dirty="0"/>
        </a:p>
      </dgm:t>
    </dgm:pt>
    <dgm:pt modelId="{541DC482-7871-499D-B8A4-35F80046DE52}" type="parTrans" cxnId="{017EB126-CB1B-41C1-A97E-7DEEA763BED0}">
      <dgm:prSet/>
      <dgm:spPr/>
      <dgm:t>
        <a:bodyPr/>
        <a:lstStyle/>
        <a:p>
          <a:endParaRPr lang="en-US"/>
        </a:p>
      </dgm:t>
    </dgm:pt>
    <dgm:pt modelId="{2FBC0A34-6164-4007-AA68-5460F17199B1}" type="sibTrans" cxnId="{017EB126-CB1B-41C1-A97E-7DEEA763BED0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77D948-1AA2-4022-B965-C5E4865E6E01}" type="pres">
      <dgm:prSet presAssocID="{4674B291-24F5-43B4-848A-6D072009A6E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BC5537D7-B47E-4096-AA00-19E48829CBDF}" type="pres">
      <dgm:prSet presAssocID="{CA347A26-301A-48A1-8415-6E504B1138E6}" presName="text1" presStyleCnt="0"/>
      <dgm:spPr/>
    </dgm:pt>
    <dgm:pt modelId="{12F87BD1-EBC2-4E09-BD2A-E91D7B0A02CC}" type="pres">
      <dgm:prSet presAssocID="{CA347A26-301A-48A1-8415-6E504B1138E6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8336E-A0EA-4C56-8A15-0213C5DC4B46}" type="pres">
      <dgm:prSet presAssocID="{CA347A26-301A-48A1-8415-6E504B1138E6}" presName="textaccent1" presStyleCnt="0"/>
      <dgm:spPr/>
    </dgm:pt>
    <dgm:pt modelId="{6130F1AF-E84B-4305-84DC-6BC4FC4E9EA9}" type="pres">
      <dgm:prSet presAssocID="{CA347A26-301A-48A1-8415-6E504B1138E6}" presName="accentRepeatNode" presStyleLbl="solidAlignAcc1" presStyleIdx="0" presStyleCnt="6" custScaleX="27038" custScaleY="29102"/>
      <dgm:spPr>
        <a:prstGeom prst="ellipse">
          <a:avLst/>
        </a:prstGeom>
        <a:noFill/>
        <a:ln>
          <a:noFill/>
        </a:ln>
      </dgm:spPr>
    </dgm:pt>
    <dgm:pt modelId="{2195FC20-A4DE-4CD0-B40C-EBC9B2CE727F}" type="pres">
      <dgm:prSet presAssocID="{136C43E5-6018-4DD2-8202-5EAFADBF5939}" presName="image1" presStyleCnt="0"/>
      <dgm:spPr/>
    </dgm:pt>
    <dgm:pt modelId="{984728D8-0059-4704-A668-62A59C0BB898}" type="pres">
      <dgm:prSet presAssocID="{136C43E5-6018-4DD2-8202-5EAFADBF5939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7E2F587C-68D2-4F1C-AC62-E6F68AC5F56F}" type="pres">
      <dgm:prSet presAssocID="{136C43E5-6018-4DD2-8202-5EAFADBF5939}" presName="imageaccent1" presStyleCnt="0"/>
      <dgm:spPr/>
    </dgm:pt>
    <dgm:pt modelId="{5B358852-3B17-4991-A476-15FFFA697A48}" type="pres">
      <dgm:prSet presAssocID="{136C43E5-6018-4DD2-8202-5EAFADBF5939}" presName="accentRepeatNode" presStyleLbl="solidAlignAcc1" presStyleIdx="1" presStyleCnt="6"/>
      <dgm:spPr>
        <a:noFill/>
        <a:ln>
          <a:noFill/>
        </a:ln>
      </dgm:spPr>
    </dgm:pt>
    <dgm:pt modelId="{3EC2932D-C4D8-456D-B90C-19FDE23B46C6}" type="pres">
      <dgm:prSet presAssocID="{261B07AB-B4B1-44E4-BF33-5F53754820B8}" presName="text2" presStyleCnt="0"/>
      <dgm:spPr/>
    </dgm:pt>
    <dgm:pt modelId="{4A7B8D0F-E0FC-4B53-9D23-957851953A7F}" type="pres">
      <dgm:prSet presAssocID="{261B07AB-B4B1-44E4-BF33-5F53754820B8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8E125-9789-4024-837B-86375563C67B}" type="pres">
      <dgm:prSet presAssocID="{261B07AB-B4B1-44E4-BF33-5F53754820B8}" presName="textaccent2" presStyleCnt="0"/>
      <dgm:spPr/>
    </dgm:pt>
    <dgm:pt modelId="{AD25D308-F3DE-4A92-8E69-98B8FC209135}" type="pres">
      <dgm:prSet presAssocID="{261B07AB-B4B1-44E4-BF33-5F53754820B8}" presName="accentRepeatNode" presStyleLbl="solidAlignAcc1" presStyleIdx="2" presStyleCnt="6"/>
      <dgm:spPr>
        <a:noFill/>
        <a:ln>
          <a:noFill/>
        </a:ln>
      </dgm:spPr>
    </dgm:pt>
    <dgm:pt modelId="{6F646AF6-494C-4DA3-B65C-56FED96E2EA0}" type="pres">
      <dgm:prSet presAssocID="{88320E7C-5B58-42CE-97B3-F020507FCF44}" presName="image2" presStyleCnt="0"/>
      <dgm:spPr/>
    </dgm:pt>
    <dgm:pt modelId="{6880765D-A944-439B-9C26-40F6519E3199}" type="pres">
      <dgm:prSet presAssocID="{88320E7C-5B58-42CE-97B3-F020507FCF44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7025E7EC-724A-447F-BD0F-D81D343E3799}" type="pres">
      <dgm:prSet presAssocID="{88320E7C-5B58-42CE-97B3-F020507FCF44}" presName="imageaccent2" presStyleCnt="0"/>
      <dgm:spPr/>
    </dgm:pt>
    <dgm:pt modelId="{441E4875-DB34-4A76-9A6B-287AC16B7DC0}" type="pres">
      <dgm:prSet presAssocID="{88320E7C-5B58-42CE-97B3-F020507FCF44}" presName="accentRepeatNode" presStyleLbl="solidAlignAcc1" presStyleIdx="3" presStyleCnt="6"/>
      <dgm:spPr>
        <a:noFill/>
        <a:ln>
          <a:noFill/>
        </a:ln>
      </dgm:spPr>
    </dgm:pt>
    <dgm:pt modelId="{39D79D8C-91DE-40F5-A265-F871FA64CAF9}" type="pres">
      <dgm:prSet presAssocID="{845F1E83-D33E-4E9E-9403-08A4AF191553}" presName="text3" presStyleCnt="0"/>
      <dgm:spPr/>
    </dgm:pt>
    <dgm:pt modelId="{791498D3-2DD2-4FDD-884A-A801891AFA2D}" type="pres">
      <dgm:prSet presAssocID="{845F1E83-D33E-4E9E-9403-08A4AF191553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7ADAE-09FE-4BBE-B4D0-7F41539B2BC0}" type="pres">
      <dgm:prSet presAssocID="{845F1E83-D33E-4E9E-9403-08A4AF191553}" presName="textaccent3" presStyleCnt="0"/>
      <dgm:spPr/>
    </dgm:pt>
    <dgm:pt modelId="{9B0FAE3A-3739-4242-BB19-78D8BDEAC876}" type="pres">
      <dgm:prSet presAssocID="{845F1E83-D33E-4E9E-9403-08A4AF191553}" presName="accentRepeatNode" presStyleLbl="solidAlignAcc1" presStyleIdx="4" presStyleCnt="6"/>
      <dgm:spPr>
        <a:noFill/>
        <a:ln>
          <a:noFill/>
        </a:ln>
      </dgm:spPr>
    </dgm:pt>
    <dgm:pt modelId="{DA5BFB1C-72AC-4FE2-B7DC-B20E839763AD}" type="pres">
      <dgm:prSet presAssocID="{2FBC0A34-6164-4007-AA68-5460F17199B1}" presName="image3" presStyleCnt="0"/>
      <dgm:spPr/>
    </dgm:pt>
    <dgm:pt modelId="{EE40ED2F-1A79-44EF-8792-68D4915B6F02}" type="pres">
      <dgm:prSet presAssocID="{2FBC0A34-6164-4007-AA68-5460F17199B1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EAFE9270-0049-4BA9-AC6B-32CD675EF6B0}" type="pres">
      <dgm:prSet presAssocID="{2FBC0A34-6164-4007-AA68-5460F17199B1}" presName="imageaccent3" presStyleCnt="0"/>
      <dgm:spPr/>
    </dgm:pt>
    <dgm:pt modelId="{B9597D83-F8A8-4490-B0E1-ADDEC158FDFC}" type="pres">
      <dgm:prSet presAssocID="{2FBC0A34-6164-4007-AA68-5460F17199B1}" presName="accentRepeatNode" presStyleLbl="solidAlignAcc1" presStyleIdx="5" presStyleCnt="6"/>
      <dgm:spPr>
        <a:noFill/>
        <a:ln>
          <a:noFill/>
        </a:ln>
      </dgm:spPr>
    </dgm:pt>
  </dgm:ptLst>
  <dgm:cxnLst>
    <dgm:cxn modelId="{9374082A-9647-4977-A9E4-02A9E32402D4}" type="presOf" srcId="{88320E7C-5B58-42CE-97B3-F020507FCF44}" destId="{6880765D-A944-439B-9C26-40F6519E3199}" srcOrd="0" destOrd="0" presId="urn:microsoft.com/office/officeart/2008/layout/HexagonCluster"/>
    <dgm:cxn modelId="{8E3BA06A-B751-486F-8E2B-D4F61F3D1066}" type="presOf" srcId="{261B07AB-B4B1-44E4-BF33-5F53754820B8}" destId="{4A7B8D0F-E0FC-4B53-9D23-957851953A7F}" srcOrd="0" destOrd="0" presId="urn:microsoft.com/office/officeart/2008/layout/HexagonCluster"/>
    <dgm:cxn modelId="{017EB126-CB1B-41C1-A97E-7DEEA763BED0}" srcId="{4674B291-24F5-43B4-848A-6D072009A6EE}" destId="{845F1E83-D33E-4E9E-9403-08A4AF191553}" srcOrd="2" destOrd="0" parTransId="{541DC482-7871-499D-B8A4-35F80046DE52}" sibTransId="{2FBC0A34-6164-4007-AA68-5460F17199B1}"/>
    <dgm:cxn modelId="{14F9916E-CD7D-4F34-8CCC-AFC14ACA3CEA}" type="presOf" srcId="{136C43E5-6018-4DD2-8202-5EAFADBF5939}" destId="{984728D8-0059-4704-A668-62A59C0BB898}" srcOrd="0" destOrd="0" presId="urn:microsoft.com/office/officeart/2008/layout/HexagonCluster"/>
    <dgm:cxn modelId="{58433D8E-B208-46C6-8E3E-0B90DAC9AA93}" type="presOf" srcId="{4674B291-24F5-43B4-848A-6D072009A6EE}" destId="{8777D948-1AA2-4022-B965-C5E4865E6E01}" srcOrd="0" destOrd="0" presId="urn:microsoft.com/office/officeart/2008/layout/HexagonCluster"/>
    <dgm:cxn modelId="{93E15422-FF67-4A42-A03A-831B675DE810}" type="presOf" srcId="{CA347A26-301A-48A1-8415-6E504B1138E6}" destId="{12F87BD1-EBC2-4E09-BD2A-E91D7B0A02CC}" srcOrd="0" destOrd="0" presId="urn:microsoft.com/office/officeart/2008/layout/HexagonCluster"/>
    <dgm:cxn modelId="{FA86E5E8-71D6-42C3-8924-C6E0530C6528}" type="presOf" srcId="{2FBC0A34-6164-4007-AA68-5460F17199B1}" destId="{EE40ED2F-1A79-44EF-8792-68D4915B6F02}" srcOrd="0" destOrd="0" presId="urn:microsoft.com/office/officeart/2008/layout/HexagonCluster"/>
    <dgm:cxn modelId="{738FE23A-41B1-46F0-8986-2832B788F129}" type="presOf" srcId="{845F1E83-D33E-4E9E-9403-08A4AF191553}" destId="{791498D3-2DD2-4FDD-884A-A801891AFA2D}" srcOrd="0" destOrd="0" presId="urn:microsoft.com/office/officeart/2008/layout/HexagonCluster"/>
    <dgm:cxn modelId="{A3BFB270-DF33-4BD4-BA32-C10A3F0DAF08}" srcId="{4674B291-24F5-43B4-848A-6D072009A6EE}" destId="{261B07AB-B4B1-44E4-BF33-5F53754820B8}" srcOrd="1" destOrd="0" parTransId="{AC459832-8143-400C-8B8C-ACF0B6DBD397}" sibTransId="{88320E7C-5B58-42CE-97B3-F020507FCF44}"/>
    <dgm:cxn modelId="{8C34C057-D81D-415C-B12F-F840927B3CBF}" srcId="{4674B291-24F5-43B4-848A-6D072009A6EE}" destId="{CA347A26-301A-48A1-8415-6E504B1138E6}" srcOrd="0" destOrd="0" parTransId="{C95693D5-42D1-48C8-B7CB-0FC60B232AE5}" sibTransId="{136C43E5-6018-4DD2-8202-5EAFADBF5939}"/>
    <dgm:cxn modelId="{623E19A9-2873-46A8-95DA-8573D8799D5B}" type="presParOf" srcId="{8777D948-1AA2-4022-B965-C5E4865E6E01}" destId="{BC5537D7-B47E-4096-AA00-19E48829CBDF}" srcOrd="0" destOrd="0" presId="urn:microsoft.com/office/officeart/2008/layout/HexagonCluster"/>
    <dgm:cxn modelId="{E36FE748-56F1-4301-A673-43B6704A926C}" type="presParOf" srcId="{BC5537D7-B47E-4096-AA00-19E48829CBDF}" destId="{12F87BD1-EBC2-4E09-BD2A-E91D7B0A02CC}" srcOrd="0" destOrd="0" presId="urn:microsoft.com/office/officeart/2008/layout/HexagonCluster"/>
    <dgm:cxn modelId="{A37F6FCB-6E56-4212-A946-4B781FB68F00}" type="presParOf" srcId="{8777D948-1AA2-4022-B965-C5E4865E6E01}" destId="{B438336E-A0EA-4C56-8A15-0213C5DC4B46}" srcOrd="1" destOrd="0" presId="urn:microsoft.com/office/officeart/2008/layout/HexagonCluster"/>
    <dgm:cxn modelId="{85DAF91F-685E-4961-A612-91DD573E2476}" type="presParOf" srcId="{B438336E-A0EA-4C56-8A15-0213C5DC4B46}" destId="{6130F1AF-E84B-4305-84DC-6BC4FC4E9EA9}" srcOrd="0" destOrd="0" presId="urn:microsoft.com/office/officeart/2008/layout/HexagonCluster"/>
    <dgm:cxn modelId="{B27C320C-9AE0-4F9D-92AB-D9DB59710347}" type="presParOf" srcId="{8777D948-1AA2-4022-B965-C5E4865E6E01}" destId="{2195FC20-A4DE-4CD0-B40C-EBC9B2CE727F}" srcOrd="2" destOrd="0" presId="urn:microsoft.com/office/officeart/2008/layout/HexagonCluster"/>
    <dgm:cxn modelId="{073CCE0C-5D36-417E-A48B-A2B8689FFA67}" type="presParOf" srcId="{2195FC20-A4DE-4CD0-B40C-EBC9B2CE727F}" destId="{984728D8-0059-4704-A668-62A59C0BB898}" srcOrd="0" destOrd="0" presId="urn:microsoft.com/office/officeart/2008/layout/HexagonCluster"/>
    <dgm:cxn modelId="{BA55F103-15B5-4753-8E9F-C37C9D84C0F2}" type="presParOf" srcId="{8777D948-1AA2-4022-B965-C5E4865E6E01}" destId="{7E2F587C-68D2-4F1C-AC62-E6F68AC5F56F}" srcOrd="3" destOrd="0" presId="urn:microsoft.com/office/officeart/2008/layout/HexagonCluster"/>
    <dgm:cxn modelId="{174FC611-E89E-4375-8F4A-9C758596EDC3}" type="presParOf" srcId="{7E2F587C-68D2-4F1C-AC62-E6F68AC5F56F}" destId="{5B358852-3B17-4991-A476-15FFFA697A48}" srcOrd="0" destOrd="0" presId="urn:microsoft.com/office/officeart/2008/layout/HexagonCluster"/>
    <dgm:cxn modelId="{90F28CEB-D5F4-4EC7-9BF1-917E388BE9E2}" type="presParOf" srcId="{8777D948-1AA2-4022-B965-C5E4865E6E01}" destId="{3EC2932D-C4D8-456D-B90C-19FDE23B46C6}" srcOrd="4" destOrd="0" presId="urn:microsoft.com/office/officeart/2008/layout/HexagonCluster"/>
    <dgm:cxn modelId="{8D6657F8-3ABB-49AB-A102-E1B6D3E4DE4D}" type="presParOf" srcId="{3EC2932D-C4D8-456D-B90C-19FDE23B46C6}" destId="{4A7B8D0F-E0FC-4B53-9D23-957851953A7F}" srcOrd="0" destOrd="0" presId="urn:microsoft.com/office/officeart/2008/layout/HexagonCluster"/>
    <dgm:cxn modelId="{7DE4B348-8408-4F3C-8496-7D832424D9B1}" type="presParOf" srcId="{8777D948-1AA2-4022-B965-C5E4865E6E01}" destId="{71C8E125-9789-4024-837B-86375563C67B}" srcOrd="5" destOrd="0" presId="urn:microsoft.com/office/officeart/2008/layout/HexagonCluster"/>
    <dgm:cxn modelId="{753EFEBC-D97D-4B86-A823-DDBBB2F1AF8D}" type="presParOf" srcId="{71C8E125-9789-4024-837B-86375563C67B}" destId="{AD25D308-F3DE-4A92-8E69-98B8FC209135}" srcOrd="0" destOrd="0" presId="urn:microsoft.com/office/officeart/2008/layout/HexagonCluster"/>
    <dgm:cxn modelId="{46C02CB4-9E5A-4000-866A-B424B30A6E00}" type="presParOf" srcId="{8777D948-1AA2-4022-B965-C5E4865E6E01}" destId="{6F646AF6-494C-4DA3-B65C-56FED96E2EA0}" srcOrd="6" destOrd="0" presId="urn:microsoft.com/office/officeart/2008/layout/HexagonCluster"/>
    <dgm:cxn modelId="{E0123C03-EC76-445C-8085-E00D61784590}" type="presParOf" srcId="{6F646AF6-494C-4DA3-B65C-56FED96E2EA0}" destId="{6880765D-A944-439B-9C26-40F6519E3199}" srcOrd="0" destOrd="0" presId="urn:microsoft.com/office/officeart/2008/layout/HexagonCluster"/>
    <dgm:cxn modelId="{ADD4476B-621F-43DE-803E-E86F983F8D86}" type="presParOf" srcId="{8777D948-1AA2-4022-B965-C5E4865E6E01}" destId="{7025E7EC-724A-447F-BD0F-D81D343E3799}" srcOrd="7" destOrd="0" presId="urn:microsoft.com/office/officeart/2008/layout/HexagonCluster"/>
    <dgm:cxn modelId="{9A3AFD36-C15B-49CA-9996-C3054240E975}" type="presParOf" srcId="{7025E7EC-724A-447F-BD0F-D81D343E3799}" destId="{441E4875-DB34-4A76-9A6B-287AC16B7DC0}" srcOrd="0" destOrd="0" presId="urn:microsoft.com/office/officeart/2008/layout/HexagonCluster"/>
    <dgm:cxn modelId="{3840E7D0-A58D-4BC7-BAF5-90AE7013D14B}" type="presParOf" srcId="{8777D948-1AA2-4022-B965-C5E4865E6E01}" destId="{39D79D8C-91DE-40F5-A265-F871FA64CAF9}" srcOrd="8" destOrd="0" presId="urn:microsoft.com/office/officeart/2008/layout/HexagonCluster"/>
    <dgm:cxn modelId="{5CF235F8-FBBD-4C94-84A5-E979E71C5242}" type="presParOf" srcId="{39D79D8C-91DE-40F5-A265-F871FA64CAF9}" destId="{791498D3-2DD2-4FDD-884A-A801891AFA2D}" srcOrd="0" destOrd="0" presId="urn:microsoft.com/office/officeart/2008/layout/HexagonCluster"/>
    <dgm:cxn modelId="{2CDB6B98-0E81-474C-97D9-4BFE53BE9783}" type="presParOf" srcId="{8777D948-1AA2-4022-B965-C5E4865E6E01}" destId="{5D67ADAE-09FE-4BBE-B4D0-7F41539B2BC0}" srcOrd="9" destOrd="0" presId="urn:microsoft.com/office/officeart/2008/layout/HexagonCluster"/>
    <dgm:cxn modelId="{8C234042-6D86-487F-9216-46A3AC2BBEDC}" type="presParOf" srcId="{5D67ADAE-09FE-4BBE-B4D0-7F41539B2BC0}" destId="{9B0FAE3A-3739-4242-BB19-78D8BDEAC876}" srcOrd="0" destOrd="0" presId="urn:microsoft.com/office/officeart/2008/layout/HexagonCluster"/>
    <dgm:cxn modelId="{2F1B2240-86B4-4687-B39F-FCB578E60245}" type="presParOf" srcId="{8777D948-1AA2-4022-B965-C5E4865E6E01}" destId="{DA5BFB1C-72AC-4FE2-B7DC-B20E839763AD}" srcOrd="10" destOrd="0" presId="urn:microsoft.com/office/officeart/2008/layout/HexagonCluster"/>
    <dgm:cxn modelId="{B00446FF-31AE-4043-84C2-2218F5CD9793}" type="presParOf" srcId="{DA5BFB1C-72AC-4FE2-B7DC-B20E839763AD}" destId="{EE40ED2F-1A79-44EF-8792-68D4915B6F02}" srcOrd="0" destOrd="0" presId="urn:microsoft.com/office/officeart/2008/layout/HexagonCluster"/>
    <dgm:cxn modelId="{5978C25F-1B08-44D2-A601-C085D1DA8B5D}" type="presParOf" srcId="{8777D948-1AA2-4022-B965-C5E4865E6E01}" destId="{EAFE9270-0049-4BA9-AC6B-32CD675EF6B0}" srcOrd="11" destOrd="0" presId="urn:microsoft.com/office/officeart/2008/layout/HexagonCluster"/>
    <dgm:cxn modelId="{7BDFB7F4-9474-470B-8A29-418C93F21297}" type="presParOf" srcId="{EAFE9270-0049-4BA9-AC6B-32CD675EF6B0}" destId="{B9597D83-F8A8-4490-B0E1-ADDEC158FDF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87BD1-EBC2-4E09-BD2A-E91D7B0A02CC}">
      <dsp:nvSpPr>
        <dsp:cNvPr id="0" name=""/>
        <dsp:cNvSpPr/>
      </dsp:nvSpPr>
      <dsp:spPr>
        <a:xfrm>
          <a:off x="3290298" y="7445005"/>
          <a:ext cx="3849183" cy="33186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830" rIns="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tx1"/>
              </a:solidFill>
            </a:rPr>
            <a:t>HOST</a:t>
          </a:r>
          <a:r>
            <a:rPr lang="en-US" sz="2900" kern="1200" dirty="0"/>
            <a:t/>
          </a:r>
          <a:br>
            <a:rPr lang="en-US" sz="2900" kern="1200" dirty="0"/>
          </a:br>
          <a:r>
            <a:rPr lang="en-US" sz="2900" kern="1200" dirty="0"/>
            <a:t>Division of Research and Graduate Studies</a:t>
          </a:r>
        </a:p>
      </dsp:txBody>
      <dsp:txXfrm>
        <a:off x="3887619" y="7960000"/>
        <a:ext cx="2654541" cy="2288677"/>
      </dsp:txXfrm>
    </dsp:sp>
    <dsp:sp modelId="{6130F1AF-E84B-4305-84DC-6BC4FC4E9EA9}">
      <dsp:nvSpPr>
        <dsp:cNvPr id="0" name=""/>
        <dsp:cNvSpPr/>
      </dsp:nvSpPr>
      <dsp:spPr>
        <a:xfrm>
          <a:off x="3554703" y="9047820"/>
          <a:ext cx="121852" cy="1130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728D8-0059-4704-A668-62A59C0BB898}">
      <dsp:nvSpPr>
        <dsp:cNvPr id="0" name=""/>
        <dsp:cNvSpPr/>
      </dsp:nvSpPr>
      <dsp:spPr>
        <a:xfrm>
          <a:off x="0" y="5662482"/>
          <a:ext cx="3849183" cy="331866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58852-3B17-4991-A476-15FFFA697A48}">
      <dsp:nvSpPr>
        <dsp:cNvPr id="0" name=""/>
        <dsp:cNvSpPr/>
      </dsp:nvSpPr>
      <dsp:spPr>
        <a:xfrm>
          <a:off x="2620458" y="8542752"/>
          <a:ext cx="450669" cy="38842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B8D0F-E0FC-4B53-9D23-957851953A7F}">
      <dsp:nvSpPr>
        <dsp:cNvPr id="0" name=""/>
        <dsp:cNvSpPr/>
      </dsp:nvSpPr>
      <dsp:spPr>
        <a:xfrm>
          <a:off x="6569638" y="5623026"/>
          <a:ext cx="3849183" cy="33186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830" rIns="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tx1"/>
              </a:solidFill>
            </a:rPr>
            <a:t>STUDENTS</a:t>
          </a:r>
          <a:r>
            <a:rPr lang="en-US" sz="2900" b="1" kern="1200" dirty="0"/>
            <a:t/>
          </a:r>
          <a:br>
            <a:rPr lang="en-US" sz="2900" b="1" kern="1200" dirty="0"/>
          </a:br>
          <a:r>
            <a:rPr lang="en-US" sz="2900" kern="1200" dirty="0" smtClean="0"/>
            <a:t>●post past experiences and current interests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●find projects</a:t>
          </a:r>
          <a:endParaRPr lang="en-US" sz="2900" kern="1200" dirty="0"/>
        </a:p>
      </dsp:txBody>
      <dsp:txXfrm>
        <a:off x="7166959" y="6138021"/>
        <a:ext cx="2654541" cy="2288677"/>
      </dsp:txXfrm>
    </dsp:sp>
    <dsp:sp modelId="{AD25D308-F3DE-4A92-8E69-98B8FC209135}">
      <dsp:nvSpPr>
        <dsp:cNvPr id="0" name=""/>
        <dsp:cNvSpPr/>
      </dsp:nvSpPr>
      <dsp:spPr>
        <a:xfrm>
          <a:off x="9201055" y="8499789"/>
          <a:ext cx="450669" cy="38842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0765D-A944-439B-9C26-40F6519E3199}">
      <dsp:nvSpPr>
        <dsp:cNvPr id="0" name=""/>
        <dsp:cNvSpPr/>
      </dsp:nvSpPr>
      <dsp:spPr>
        <a:xfrm>
          <a:off x="9848978" y="7445005"/>
          <a:ext cx="3849183" cy="331866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E4875-DB34-4A76-9A6B-287AC16B7DC0}">
      <dsp:nvSpPr>
        <dsp:cNvPr id="0" name=""/>
        <dsp:cNvSpPr/>
      </dsp:nvSpPr>
      <dsp:spPr>
        <a:xfrm>
          <a:off x="9948975" y="8910129"/>
          <a:ext cx="450669" cy="38842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498D3-2DD2-4FDD-884A-A801891AFA2D}">
      <dsp:nvSpPr>
        <dsp:cNvPr id="0" name=""/>
        <dsp:cNvSpPr/>
      </dsp:nvSpPr>
      <dsp:spPr>
        <a:xfrm>
          <a:off x="3290298" y="3808938"/>
          <a:ext cx="3849183" cy="33186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830" rIns="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tx1"/>
              </a:solidFill>
            </a:rPr>
            <a:t>FACULTY </a:t>
          </a:r>
          <a:br>
            <a:rPr lang="en-US" sz="2900" b="1" kern="1200" dirty="0">
              <a:solidFill>
                <a:schemeClr val="tx1"/>
              </a:solidFill>
            </a:rPr>
          </a:br>
          <a:r>
            <a:rPr lang="en-US" sz="2900" kern="1200" dirty="0" smtClean="0"/>
            <a:t>●post new research opportunities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●find students</a:t>
          </a:r>
          <a:endParaRPr lang="en-US" sz="2900" kern="1200" dirty="0"/>
        </a:p>
      </dsp:txBody>
      <dsp:txXfrm>
        <a:off x="3887619" y="4323933"/>
        <a:ext cx="2654541" cy="2288677"/>
      </dsp:txXfrm>
    </dsp:sp>
    <dsp:sp modelId="{9B0FAE3A-3739-4242-BB19-78D8BDEAC876}">
      <dsp:nvSpPr>
        <dsp:cNvPr id="0" name=""/>
        <dsp:cNvSpPr/>
      </dsp:nvSpPr>
      <dsp:spPr>
        <a:xfrm>
          <a:off x="5899798" y="3880835"/>
          <a:ext cx="450669" cy="38842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0ED2F-1A79-44EF-8792-68D4915B6F02}">
      <dsp:nvSpPr>
        <dsp:cNvPr id="0" name=""/>
        <dsp:cNvSpPr/>
      </dsp:nvSpPr>
      <dsp:spPr>
        <a:xfrm>
          <a:off x="6569638" y="1995727"/>
          <a:ext cx="3849183" cy="331866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97D83-F8A8-4490-B0E1-ADDEC158FDFC}">
      <dsp:nvSpPr>
        <dsp:cNvPr id="0" name=""/>
        <dsp:cNvSpPr/>
      </dsp:nvSpPr>
      <dsp:spPr>
        <a:xfrm>
          <a:off x="6683333" y="3452959"/>
          <a:ext cx="450669" cy="38842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0E8156C-60A0-F443-88A2-1E43EA6AA683}"/>
              </a:ext>
            </a:extLst>
          </p:cNvPr>
          <p:cNvSpPr/>
          <p:nvPr userDrawn="1"/>
        </p:nvSpPr>
        <p:spPr>
          <a:xfrm>
            <a:off x="0" y="-50838"/>
            <a:ext cx="36576000" cy="4025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44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540752" y="4461628"/>
            <a:ext cx="10019565" cy="3479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11442353" y="4461628"/>
            <a:ext cx="13691289" cy="88963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11440436" y="13780528"/>
            <a:ext cx="13691289" cy="298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26017595" y="4461628"/>
            <a:ext cx="10019565" cy="3479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753" y="8333124"/>
            <a:ext cx="10017648" cy="14699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7"/>
          </p:nvPr>
        </p:nvSpPr>
        <p:spPr>
          <a:xfrm>
            <a:off x="26015676" y="8314380"/>
            <a:ext cx="10017648" cy="14699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40436" y="17159414"/>
            <a:ext cx="13693203" cy="5854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3387356"/>
            <a:ext cx="36576000" cy="4025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44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36576000" cy="4025900"/>
          </a:xfrm>
          <a:prstGeom prst="rect">
            <a:avLst/>
          </a:prstGeom>
        </p:spPr>
        <p:txBody>
          <a:bodyPr anchor="b"/>
          <a:lstStyle>
            <a:lvl1pPr algn="ctr">
              <a:defRPr sz="1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376" y="23685520"/>
            <a:ext cx="8246247" cy="340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99"/>
          <a:stretch/>
        </p:blipFill>
        <p:spPr>
          <a:xfrm>
            <a:off x="0" y="3975062"/>
            <a:ext cx="36576000" cy="1941229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3975062"/>
            <a:ext cx="36576000" cy="19412294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S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9" y="24300624"/>
            <a:ext cx="10390499" cy="21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2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87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chart" Target="../charts/chart1.xml"/><Relationship Id="rId10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978008165"/>
              </p:ext>
            </p:extLst>
          </p:nvPr>
        </p:nvGraphicFramePr>
        <p:xfrm>
          <a:off x="11672303" y="2367113"/>
          <a:ext cx="13698162" cy="127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20" y="-1"/>
            <a:ext cx="36576000" cy="3704169"/>
          </a:xfrm>
        </p:spPr>
        <p:txBody>
          <a:bodyPr/>
          <a:lstStyle/>
          <a:p>
            <a:r>
              <a:rPr lang="en-US" sz="8000" dirty="0"/>
              <a:t>Creativity &amp; Innovation for Excellence (CAIFE)</a:t>
            </a:r>
            <a:br>
              <a:rPr lang="en-US" sz="8000" dirty="0"/>
            </a:br>
            <a:r>
              <a:rPr lang="en-US" sz="14000" b="1" dirty="0"/>
              <a:t>Undergraduate Creative &amp; Research Opportunities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9793" y="4655541"/>
            <a:ext cx="10019565" cy="206109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solidFill>
                  <a:srgbClr val="C00200"/>
                </a:solidFill>
              </a:rPr>
              <a:t>Team: </a:t>
            </a:r>
            <a:r>
              <a:rPr lang="en-US" sz="3600" dirty="0"/>
              <a:t>Amanda </a:t>
            </a:r>
            <a:r>
              <a:rPr lang="en-US" sz="3600" dirty="0" err="1"/>
              <a:t>Dinscore</a:t>
            </a:r>
            <a:r>
              <a:rPr lang="en-US" sz="3600" dirty="0"/>
              <a:t>, Tamas </a:t>
            </a:r>
            <a:r>
              <a:rPr lang="en-US" sz="3600" dirty="0" err="1"/>
              <a:t>Forgacs</a:t>
            </a:r>
            <a:r>
              <a:rPr lang="en-US" sz="3600" dirty="0"/>
              <a:t>, </a:t>
            </a:r>
            <a:r>
              <a:rPr lang="en-US" sz="3600" dirty="0" err="1"/>
              <a:t>Maribell</a:t>
            </a:r>
            <a:r>
              <a:rPr lang="en-US" sz="3600" dirty="0"/>
              <a:t> Garcia, Rodrigo Gomez, Primavera Leal Martinez, Ulrike Müller </a:t>
            </a:r>
            <a:br>
              <a:rPr lang="en-US" sz="3600" dirty="0"/>
            </a:br>
            <a:r>
              <a:rPr lang="en-US" sz="4400" b="1" dirty="0">
                <a:solidFill>
                  <a:srgbClr val="C00200"/>
                </a:solidFill>
              </a:rPr>
              <a:t>Sponsors: </a:t>
            </a:r>
            <a:r>
              <a:rPr lang="en-US" sz="3600" dirty="0"/>
              <a:t>Bob Harper &amp; Dennis </a:t>
            </a:r>
            <a:r>
              <a:rPr lang="en-US" sz="3600" dirty="0" err="1"/>
              <a:t>Nef</a:t>
            </a:r>
            <a:endParaRPr lang="en-US" sz="3600" dirty="0"/>
          </a:p>
          <a:p>
            <a:pPr algn="ctr"/>
            <a:endParaRPr lang="en-US" sz="6000" dirty="0"/>
          </a:p>
          <a:p>
            <a:pPr algn="ctr"/>
            <a:endParaRPr lang="en-US" sz="8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6017595" y="4461627"/>
            <a:ext cx="10019565" cy="133298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200"/>
                </a:solidFill>
              </a:rPr>
              <a:t>Proposal</a:t>
            </a:r>
          </a:p>
          <a:p>
            <a:pPr marL="742950" indent="-742950">
              <a:spcBef>
                <a:spcPts val="3600"/>
              </a:spcBef>
              <a:buFont typeface="+mj-lt"/>
              <a:buAutoNum type="arabicPeriod"/>
            </a:pPr>
            <a:r>
              <a:rPr lang="en-US" sz="4400" b="1" dirty="0"/>
              <a:t>Rebrand and Promote ‘Research’</a:t>
            </a:r>
          </a:p>
          <a:p>
            <a:pPr marL="1143000" lvl="1" indent="-571500"/>
            <a:r>
              <a:rPr lang="en-US" sz="3600" dirty="0"/>
              <a:t>include creative activities in all disciplines</a:t>
            </a:r>
          </a:p>
          <a:p>
            <a:pPr marL="1143000" lvl="1" indent="-571500"/>
            <a:r>
              <a:rPr lang="en-US" sz="3600" dirty="0"/>
              <a:t>emphasize value of undergraduates participating in creative and research activities to build professional skills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/>
              <a:t>Create a Research Pipeline</a:t>
            </a:r>
          </a:p>
          <a:p>
            <a:pPr marL="1143000" lvl="1" indent="-571500"/>
            <a:r>
              <a:rPr lang="en-US" sz="3600" dirty="0"/>
              <a:t>incorporate research into lower-division undergraduate curriculum (CUREs)</a:t>
            </a:r>
          </a:p>
          <a:p>
            <a:pPr marL="1143000" lvl="1" indent="-571500"/>
            <a:r>
              <a:rPr lang="en-US" sz="3600" dirty="0"/>
              <a:t>encourage CURE symposia to create  </a:t>
            </a:r>
            <a:br>
              <a:rPr lang="en-US" sz="3600" dirty="0"/>
            </a:br>
            <a:r>
              <a:rPr lang="en-US" sz="3600" dirty="0"/>
              <a:t>face-to-face networking opportunities to faculty and students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/>
              <a:t>Create an Undergraduate Research Opportunities Database so that : </a:t>
            </a:r>
          </a:p>
          <a:p>
            <a:pPr marL="1143000" lvl="1" indent="-571500"/>
            <a:r>
              <a:rPr lang="en-US" sz="3600" dirty="0"/>
              <a:t>students can search for creative and research opportunities based on their interests</a:t>
            </a:r>
          </a:p>
          <a:p>
            <a:pPr marL="1143000" lvl="1" indent="-571500"/>
            <a:r>
              <a:rPr lang="en-US" sz="3600" dirty="0"/>
              <a:t>faculty can post opportunities and identify students for creative and research projects</a:t>
            </a:r>
          </a:p>
          <a:p>
            <a:endParaRPr lang="en-US" sz="4400" b="1" dirty="0"/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n-US" sz="7200" b="1" dirty="0">
              <a:solidFill>
                <a:srgbClr val="C002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40752" y="7320996"/>
            <a:ext cx="10017648" cy="1041970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6000" b="1" dirty="0">
                <a:solidFill>
                  <a:srgbClr val="C00200"/>
                </a:solidFill>
              </a:rPr>
              <a:t>Project Aims</a:t>
            </a:r>
            <a:endParaRPr lang="en-US" sz="5400" b="1" dirty="0"/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/>
              <a:t>increase</a:t>
            </a:r>
            <a:r>
              <a:rPr lang="en-US" sz="3600" dirty="0" smtClean="0"/>
              <a:t> the number of undergraduate students who engage in creative and research activities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/>
              <a:t>connect</a:t>
            </a:r>
            <a:r>
              <a:rPr lang="en-US" sz="3600" dirty="0" smtClean="0"/>
              <a:t> students and faculty to </a:t>
            </a:r>
            <a:r>
              <a:rPr lang="en-US" sz="3600" dirty="0"/>
              <a:t>conduct </a:t>
            </a:r>
            <a:r>
              <a:rPr lang="en-US" sz="3600" dirty="0" smtClean="0"/>
              <a:t>creative and research activities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/>
              <a:t>develop</a:t>
            </a:r>
            <a:r>
              <a:rPr lang="en-US" sz="3600" dirty="0" smtClean="0"/>
              <a:t> an online database and ‘match-making’ service for undergraduates and faculty</a:t>
            </a:r>
          </a:p>
          <a:p>
            <a:pPr>
              <a:spcBef>
                <a:spcPts val="3600"/>
              </a:spcBef>
            </a:pPr>
            <a:r>
              <a:rPr lang="en-US" sz="6000" b="1" dirty="0" smtClean="0">
                <a:solidFill>
                  <a:srgbClr val="C00200"/>
                </a:solidFill>
              </a:rPr>
              <a:t>Benefits of Student Research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explore </a:t>
            </a:r>
            <a:r>
              <a:rPr lang="en-US" sz="3600" dirty="0"/>
              <a:t>career opportunities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build transferrable skills (communication, team work, problem-solving, project management)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network with mentors and peers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contribute to your field and your community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discover a passion for a new area of expertise</a:t>
            </a:r>
          </a:p>
          <a:p>
            <a:pPr>
              <a:spcBef>
                <a:spcPts val="2400"/>
              </a:spcBef>
            </a:pPr>
            <a:r>
              <a:rPr lang="en-US" sz="4000" dirty="0"/>
              <a:t> </a:t>
            </a:r>
          </a:p>
          <a:p>
            <a:pPr>
              <a:spcBef>
                <a:spcPts val="2400"/>
              </a:spcBef>
            </a:pPr>
            <a:endParaRPr lang="en-US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8"/>
          </p:nvPr>
        </p:nvSpPr>
        <p:spPr>
          <a:xfrm>
            <a:off x="11494351" y="13764619"/>
            <a:ext cx="13693203" cy="3704169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C00200"/>
                </a:solidFill>
              </a:rPr>
              <a:t>Why We Need This Resource</a:t>
            </a:r>
          </a:p>
          <a:p>
            <a:pPr>
              <a:spcBef>
                <a:spcPts val="3600"/>
              </a:spcBef>
            </a:pPr>
            <a:r>
              <a:rPr lang="en-US" sz="3600" dirty="0"/>
              <a:t>Although 60% of faculty say that undergraduate research is important, less than 20% of our students do research. Only half of the students who plan to do research as freshmen end up doing research; most undecided students lose interest.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pPr algn="ctr"/>
            <a:endParaRPr lang="en-US" sz="6600" b="1" dirty="0">
              <a:solidFill>
                <a:srgbClr val="C002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31ADDEE-FD76-234F-8B05-5D07D24042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719" y="17575317"/>
            <a:ext cx="8114005" cy="54093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7975134-02EC-A247-866D-CC1E9B0916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7"/>
          <a:stretch/>
        </p:blipFill>
        <p:spPr>
          <a:xfrm>
            <a:off x="540753" y="17876519"/>
            <a:ext cx="10017648" cy="5093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85C1628-B13A-F44D-A488-A27184542B5F}"/>
              </a:ext>
            </a:extLst>
          </p:cNvPr>
          <p:cNvSpPr txBox="1"/>
          <p:nvPr/>
        </p:nvSpPr>
        <p:spPr>
          <a:xfrm>
            <a:off x="11670385" y="4458674"/>
            <a:ext cx="5311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200"/>
                </a:solidFill>
              </a:rPr>
              <a:t>A Resource for Faculty &amp; Students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xmlns="" id="{2804432C-932C-6542-B1E3-F839026192D2}"/>
              </a:ext>
            </a:extLst>
          </p:cNvPr>
          <p:cNvGraphicFramePr>
            <a:graphicFrameLocks/>
          </p:cNvGraphicFramePr>
          <p:nvPr/>
        </p:nvGraphicFramePr>
        <p:xfrm>
          <a:off x="7816944" y="18386371"/>
          <a:ext cx="12165873" cy="444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xmlns="" id="{1102B575-481E-F54E-BD23-A106F5714B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309370"/>
              </p:ext>
            </p:extLst>
          </p:nvPr>
        </p:nvGraphicFramePr>
        <p:xfrm>
          <a:off x="12252960" y="18386371"/>
          <a:ext cx="13323460" cy="5765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995B8F8-B098-EB4A-BAB5-07B52E5556CF}"/>
              </a:ext>
            </a:extLst>
          </p:cNvPr>
          <p:cNvSpPr/>
          <p:nvPr/>
        </p:nvSpPr>
        <p:spPr>
          <a:xfrm>
            <a:off x="13285071" y="18470013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316D61-433A-0345-94B5-D17A66F87C41}"/>
              </a:ext>
            </a:extLst>
          </p:cNvPr>
          <p:cNvSpPr txBox="1"/>
          <p:nvPr/>
        </p:nvSpPr>
        <p:spPr>
          <a:xfrm>
            <a:off x="11890598" y="20038160"/>
            <a:ext cx="153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C232A6-E6C9-534A-A53F-B1B3D5D60888}"/>
              </a:ext>
            </a:extLst>
          </p:cNvPr>
          <p:cNvSpPr txBox="1"/>
          <p:nvPr/>
        </p:nvSpPr>
        <p:spPr>
          <a:xfrm>
            <a:off x="13899880" y="21115676"/>
            <a:ext cx="114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378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6A4B56-4FC2-D842-BBC8-D3A38C721AC0}"/>
              </a:ext>
            </a:extLst>
          </p:cNvPr>
          <p:cNvSpPr txBox="1"/>
          <p:nvPr/>
        </p:nvSpPr>
        <p:spPr>
          <a:xfrm>
            <a:off x="14390494" y="19169056"/>
            <a:ext cx="114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198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2E7C40-03A0-0F4C-A9C9-0B508A8BF2F2}"/>
              </a:ext>
            </a:extLst>
          </p:cNvPr>
          <p:cNvSpPr txBox="1"/>
          <p:nvPr/>
        </p:nvSpPr>
        <p:spPr>
          <a:xfrm>
            <a:off x="17176450" y="20332818"/>
            <a:ext cx="962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404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325AA49-D59D-C345-AA37-EF2B18D85B59}"/>
              </a:ext>
            </a:extLst>
          </p:cNvPr>
          <p:cNvSpPr txBox="1"/>
          <p:nvPr/>
        </p:nvSpPr>
        <p:spPr>
          <a:xfrm>
            <a:off x="17598815" y="19093911"/>
            <a:ext cx="141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403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A1F1676-30FB-BC42-9811-3AEC83F0BAE8}"/>
              </a:ext>
            </a:extLst>
          </p:cNvPr>
          <p:cNvSpPr txBox="1"/>
          <p:nvPr/>
        </p:nvSpPr>
        <p:spPr>
          <a:xfrm>
            <a:off x="19251699" y="20012409"/>
            <a:ext cx="153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951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8178934-E5ED-F340-8637-4D11C0A875EB}"/>
              </a:ext>
            </a:extLst>
          </p:cNvPr>
          <p:cNvSpPr txBox="1"/>
          <p:nvPr/>
        </p:nvSpPr>
        <p:spPr>
          <a:xfrm>
            <a:off x="18257927" y="21400747"/>
            <a:ext cx="969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525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C4A966-9A44-3240-A557-462765B3F070}"/>
              </a:ext>
            </a:extLst>
          </p:cNvPr>
          <p:cNvSpPr txBox="1"/>
          <p:nvPr/>
        </p:nvSpPr>
        <p:spPr>
          <a:xfrm>
            <a:off x="11879704" y="22647043"/>
            <a:ext cx="4040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First Year Students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3A81C63-7A76-E341-AA9A-577EF883FF5A}"/>
              </a:ext>
            </a:extLst>
          </p:cNvPr>
          <p:cNvSpPr txBox="1"/>
          <p:nvPr/>
        </p:nvSpPr>
        <p:spPr>
          <a:xfrm>
            <a:off x="17107307" y="22657091"/>
            <a:ext cx="353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Seniors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94351" y="17347546"/>
            <a:ext cx="10789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/>
              <a:t>Have you or do you plan to work with a faculty member on a research project before you graduate</a:t>
            </a:r>
            <a:r>
              <a:rPr lang="en-US" sz="36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4021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2665</TotalTime>
  <Words>251</Words>
  <Application>Microsoft Macintosh PowerPoint</Application>
  <PresentationFormat>Custom</PresentationFormat>
  <Paragraphs>42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Creativity &amp; Innovation for Excellence (CAIFE) Undergraduate Creative &amp; Research Opportunities</vt:lpstr>
    </vt:vector>
  </TitlesOfParts>
  <Company>CSU, Fresno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Desiree B. Herroz</dc:creator>
  <cp:lastModifiedBy>Kelly George</cp:lastModifiedBy>
  <cp:revision>102</cp:revision>
  <dcterms:created xsi:type="dcterms:W3CDTF">2016-02-22T20:25:15Z</dcterms:created>
  <dcterms:modified xsi:type="dcterms:W3CDTF">2019-04-17T06:43:36Z</dcterms:modified>
</cp:coreProperties>
</file>